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3" r:id="rId3"/>
    <p:sldId id="260" r:id="rId4"/>
    <p:sldId id="282" r:id="rId5"/>
    <p:sldId id="295" r:id="rId6"/>
    <p:sldId id="259" r:id="rId7"/>
    <p:sldId id="271" r:id="rId8"/>
    <p:sldId id="263" r:id="rId9"/>
    <p:sldId id="269" r:id="rId10"/>
    <p:sldId id="264" r:id="rId11"/>
    <p:sldId id="296" r:id="rId12"/>
    <p:sldId id="274" r:id="rId13"/>
    <p:sldId id="275" r:id="rId14"/>
    <p:sldId id="276" r:id="rId15"/>
    <p:sldId id="302" r:id="rId16"/>
    <p:sldId id="303" r:id="rId17"/>
    <p:sldId id="297" r:id="rId18"/>
    <p:sldId id="273" r:id="rId19"/>
    <p:sldId id="265" r:id="rId20"/>
    <p:sldId id="277" r:id="rId21"/>
    <p:sldId id="301" r:id="rId22"/>
    <p:sldId id="267" r:id="rId23"/>
    <p:sldId id="298" r:id="rId24"/>
    <p:sldId id="281" r:id="rId25"/>
    <p:sldId id="268" r:id="rId26"/>
    <p:sldId id="299" r:id="rId27"/>
    <p:sldId id="283" r:id="rId28"/>
    <p:sldId id="300" r:id="rId29"/>
    <p:sldId id="294" r:id="rId30"/>
    <p:sldId id="261" r:id="rId31"/>
    <p:sldId id="270" r:id="rId32"/>
    <p:sldId id="288" r:id="rId33"/>
    <p:sldId id="289" r:id="rId34"/>
    <p:sldId id="290" r:id="rId35"/>
    <p:sldId id="291" r:id="rId36"/>
    <p:sldId id="285" r:id="rId37"/>
    <p:sldId id="287" r:id="rId38"/>
    <p:sldId id="286" r:id="rId39"/>
    <p:sldId id="262" r:id="rId40"/>
    <p:sldId id="304" r:id="rId41"/>
    <p:sldId id="279" r:id="rId4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494" y="-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08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3C999-7D32-4B56-B45D-52BF7F2F6798}" type="datetimeFigureOut">
              <a:rPr kumimoji="1" lang="ja-JP" altLang="en-US" smtClean="0"/>
              <a:t>2013/6/26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69225-D4F3-4374-9A2F-0FF3A91690DA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1368152" cy="960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6487625"/>
            <a:ext cx="4071618" cy="353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7157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3C999-7D32-4B56-B45D-52BF7F2F6798}" type="datetimeFigureOut">
              <a:rPr kumimoji="1" lang="ja-JP" altLang="en-US" smtClean="0"/>
              <a:t>2013/6/26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69225-D4F3-4374-9A2F-0FF3A91690D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8261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3C999-7D32-4B56-B45D-52BF7F2F6798}" type="datetimeFigureOut">
              <a:rPr kumimoji="1" lang="ja-JP" altLang="en-US" smtClean="0"/>
              <a:t>2013/6/26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69225-D4F3-4374-9A2F-0FF3A91690D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7883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3C999-7D32-4B56-B45D-52BF7F2F6798}" type="datetimeFigureOut">
              <a:rPr kumimoji="1" lang="ja-JP" altLang="en-US" smtClean="0"/>
              <a:t>2013/6/26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69225-D4F3-4374-9A2F-0FF3A91690DA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6487625"/>
            <a:ext cx="4071618" cy="353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8001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5349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3C999-7D32-4B56-B45D-52BF7F2F6798}" type="datetimeFigureOut">
              <a:rPr kumimoji="1" lang="ja-JP" altLang="en-US" smtClean="0"/>
              <a:t>2013/6/26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69225-D4F3-4374-9A2F-0FF3A91690D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8088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3C999-7D32-4B56-B45D-52BF7F2F6798}" type="datetimeFigureOut">
              <a:rPr kumimoji="1" lang="ja-JP" altLang="en-US" smtClean="0"/>
              <a:t>2013/6/26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69225-D4F3-4374-9A2F-0FF3A91690D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2999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3C999-7D32-4B56-B45D-52BF7F2F6798}" type="datetimeFigureOut">
              <a:rPr kumimoji="1" lang="ja-JP" altLang="en-US" smtClean="0"/>
              <a:t>2013/6/26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69225-D4F3-4374-9A2F-0FF3A91690D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6700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3C999-7D32-4B56-B45D-52BF7F2F6798}" type="datetimeFigureOut">
              <a:rPr kumimoji="1" lang="ja-JP" altLang="en-US" smtClean="0"/>
              <a:t>2013/6/26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69225-D4F3-4374-9A2F-0FF3A91690D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6749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3C999-7D32-4B56-B45D-52BF7F2F6798}" type="datetimeFigureOut">
              <a:rPr kumimoji="1" lang="ja-JP" altLang="en-US" smtClean="0"/>
              <a:t>2013/6/26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69225-D4F3-4374-9A2F-0FF3A91690D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849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3C999-7D32-4B56-B45D-52BF7F2F6798}" type="datetimeFigureOut">
              <a:rPr kumimoji="1" lang="ja-JP" altLang="en-US" smtClean="0"/>
              <a:t>2013/6/26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69225-D4F3-4374-9A2F-0FF3A91690D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9383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3C999-7D32-4B56-B45D-52BF7F2F6798}" type="datetimeFigureOut">
              <a:rPr kumimoji="1" lang="ja-JP" altLang="en-US" smtClean="0"/>
              <a:t>2013/6/26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69225-D4F3-4374-9A2F-0FF3A91690D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5923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3C999-7D32-4B56-B45D-52BF7F2F6798}" type="datetimeFigureOut">
              <a:rPr kumimoji="1" lang="ja-JP" altLang="en-US" smtClean="0"/>
              <a:t>2013/6/26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969225-D4F3-4374-9A2F-0FF3A91690DA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8001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6487625"/>
            <a:ext cx="4071618" cy="353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9268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ef.tochigi.lg.jp/e08/life/bouhan/yakubutsu/huseitaimakesi.html" TargetMode="External"/><Relationship Id="rId2" Type="http://schemas.openxmlformats.org/officeDocument/2006/relationships/hyperlink" Target="https://bitly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bit.ly/14YaAqI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bitly.com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hyperlink" Target="http://matome.naver.jp/odai/2130720299046181301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hyperlink" Target="http://attrip.jp/99797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3" Type="http://schemas.openxmlformats.org/officeDocument/2006/relationships/hyperlink" Target="http://f-navigation.jp/manual/" TargetMode="External"/><Relationship Id="rId7" Type="http://schemas.openxmlformats.org/officeDocument/2006/relationships/hyperlink" Target="http://f-navigation.jp/manual/mobile/featurephone.html" TargetMode="External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acebook.com/mobile/" TargetMode="External"/><Relationship Id="rId5" Type="http://schemas.openxmlformats.org/officeDocument/2006/relationships/hyperlink" Target="http://f-navigation.jp/manual/pages/about.html" TargetMode="External"/><Relationship Id="rId4" Type="http://schemas.openxmlformats.org/officeDocument/2006/relationships/hyperlink" Target="http://facebook.arttimes.info/?p=453" TargetMode="Externa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f-navigation.jp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f-navigation.jp/manual/register/register.html" TargetMode="External"/><Relationship Id="rId2" Type="http://schemas.openxmlformats.org/officeDocument/2006/relationships/hyperlink" Target="http://www.facebook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sz="4800" dirty="0">
                <a:latin typeface="HGP創英角ｺﾞｼｯｸUB" pitchFamily="50" charset="-128"/>
                <a:ea typeface="HGP創英角ｺﾞｼｯｸUB" pitchFamily="50" charset="-128"/>
              </a:rPr>
              <a:t>フェイスブックの怖くない使い方</a:t>
            </a:r>
            <a:endParaRPr kumimoji="1" lang="ja-JP" altLang="en-US" sz="4800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259632" y="4114731"/>
            <a:ext cx="6400800" cy="1752600"/>
          </a:xfrm>
        </p:spPr>
        <p:txBody>
          <a:bodyPr/>
          <a:lstStyle/>
          <a:p>
            <a:r>
              <a:rPr kumimoji="1" lang="en-US" altLang="ja-JP" dirty="0" smtClean="0">
                <a:latin typeface="HGP創英角ｺﾞｼｯｸUB" pitchFamily="50" charset="-128"/>
                <a:ea typeface="HGP創英角ｺﾞｼｯｸUB" pitchFamily="50" charset="-128"/>
              </a:rPr>
              <a:t>2013/6/12</a:t>
            </a:r>
          </a:p>
          <a:p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かながわ３１１ネットワーク</a:t>
            </a: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kumimoji="1"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　ミニ講座 　</a:t>
            </a:r>
            <a:r>
              <a:rPr kumimoji="1" lang="en-US" altLang="ja-JP" dirty="0" smtClean="0">
                <a:latin typeface="HGP創英角ｺﾞｼｯｸUB" pitchFamily="50" charset="-128"/>
                <a:ea typeface="HGP創英角ｺﾞｼｯｸUB" pitchFamily="50" charset="-128"/>
              </a:rPr>
              <a:t>rev1.</a:t>
            </a:r>
            <a:r>
              <a:rPr lang="en-US" altLang="ja-JP" dirty="0">
                <a:latin typeface="HGP創英角ｺﾞｼｯｸUB" pitchFamily="50" charset="-128"/>
                <a:ea typeface="HGP創英角ｺﾞｼｯｸUB" pitchFamily="50" charset="-128"/>
              </a:rPr>
              <a:t>3</a:t>
            </a:r>
            <a:endParaRPr kumimoji="1" lang="ja-JP" altLang="en-US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pic>
        <p:nvPicPr>
          <p:cNvPr id="1026" name="Picture 2" descr="C:\Users\CARLKAZU\AppData\Local\Microsoft\Windows\Temporary Internet Files\Content.IE5\JDRLBOE8\MP900405548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23022" y="3429000"/>
            <a:ext cx="1341703" cy="897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305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設定：自分アカウント</a:t>
            </a:r>
            <a:endParaRPr kumimoji="1" lang="ja-JP" altLang="en-US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sz="2400" dirty="0" smtClean="0">
                <a:latin typeface="HGP創英角ｺﾞｼｯｸUB" pitchFamily="50" charset="-128"/>
                <a:ea typeface="HGP創英角ｺﾞｼｯｸUB" pitchFamily="50" charset="-128"/>
              </a:rPr>
              <a:t>名前→プロフィール写真、ヘッダー写真など</a:t>
            </a:r>
            <a:endParaRPr kumimoji="1" lang="ja-JP" altLang="en-US" sz="2400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528" y="2060849"/>
            <a:ext cx="8314159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円/楕円 9"/>
          <p:cNvSpPr/>
          <p:nvPr/>
        </p:nvSpPr>
        <p:spPr>
          <a:xfrm>
            <a:off x="5508104" y="2060848"/>
            <a:ext cx="648072" cy="3483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/>
        </p:nvSpPr>
        <p:spPr>
          <a:xfrm>
            <a:off x="539552" y="3419847"/>
            <a:ext cx="1512168" cy="9452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/>
        </p:nvSpPr>
        <p:spPr>
          <a:xfrm>
            <a:off x="5148064" y="2924944"/>
            <a:ext cx="1224136" cy="49490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220072" y="3060005"/>
            <a:ext cx="1080120" cy="26161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100" dirty="0" smtClean="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t>カバーを変更</a:t>
            </a:r>
            <a:endParaRPr kumimoji="1" lang="ja-JP" altLang="en-US" sz="1100" dirty="0">
              <a:solidFill>
                <a:schemeClr val="bg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785274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3568" y="2780928"/>
            <a:ext cx="7772400" cy="1362075"/>
          </a:xfrm>
        </p:spPr>
        <p:txBody>
          <a:bodyPr/>
          <a:lstStyle/>
          <a:p>
            <a:pPr algn="ctr"/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投稿する</a:t>
            </a:r>
            <a:endParaRPr kumimoji="1" lang="ja-JP" altLang="en-US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024991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投稿する（記事、写真）</a:t>
            </a:r>
            <a:endParaRPr kumimoji="1" lang="ja-JP" altLang="en-US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　ホーム→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タイムラインから投稿します</a:t>
            </a:r>
            <a:endParaRPr kumimoji="1" lang="ja-JP" altLang="en-US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183755"/>
            <a:ext cx="7488832" cy="426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円/楕円 8"/>
          <p:cNvSpPr/>
          <p:nvPr/>
        </p:nvSpPr>
        <p:spPr>
          <a:xfrm>
            <a:off x="2130690" y="2465276"/>
            <a:ext cx="3953477" cy="247589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>
            <a:off x="7812360" y="2183754"/>
            <a:ext cx="440431" cy="3792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50041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投稿する（</a:t>
            </a:r>
            <a:r>
              <a:rPr lang="en-US" altLang="ja-JP" dirty="0" smtClean="0">
                <a:latin typeface="HGP創英角ｺﾞｼｯｸUB" pitchFamily="50" charset="-128"/>
                <a:ea typeface="HGP創英角ｺﾞｼｯｸUB" pitchFamily="50" charset="-128"/>
              </a:rPr>
              <a:t>URL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リンク）</a:t>
            </a:r>
            <a:endParaRPr kumimoji="1" lang="ja-JP" altLang="en-US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ホーム→＜ホームページ＞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の</a:t>
            </a:r>
            <a:r>
              <a:rPr lang="en-US" altLang="ja-JP" dirty="0" smtClean="0">
                <a:latin typeface="HGP創英角ｺﾞｼｯｸUB" pitchFamily="50" charset="-128"/>
                <a:ea typeface="HGP創英角ｺﾞｼｯｸUB" pitchFamily="50" charset="-128"/>
              </a:rPr>
              <a:t>URL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を書きます</a:t>
            </a:r>
            <a:endParaRPr kumimoji="1" lang="ja-JP" altLang="en-US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381795"/>
            <a:ext cx="7344816" cy="4067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円/楕円 7"/>
          <p:cNvSpPr/>
          <p:nvPr/>
        </p:nvSpPr>
        <p:spPr>
          <a:xfrm>
            <a:off x="1691680" y="2465276"/>
            <a:ext cx="4680520" cy="26919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/>
        </p:nvSpPr>
        <p:spPr>
          <a:xfrm>
            <a:off x="5580112" y="4273860"/>
            <a:ext cx="440431" cy="3792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/>
        </p:nvSpPr>
        <p:spPr>
          <a:xfrm>
            <a:off x="7371929" y="2329644"/>
            <a:ext cx="440431" cy="3792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64510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投稿する（</a:t>
            </a:r>
            <a:r>
              <a:rPr lang="en-US" altLang="ja-JP" dirty="0" smtClean="0">
                <a:latin typeface="HGP創英角ｺﾞｼｯｸUB" pitchFamily="50" charset="-128"/>
                <a:ea typeface="HGP創英角ｺﾞｼｯｸUB" pitchFamily="50" charset="-128"/>
              </a:rPr>
              <a:t>URL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リンク）</a:t>
            </a:r>
            <a:endParaRPr kumimoji="1" lang="ja-JP" altLang="en-US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ホーム→＜ユーチューブ：</a:t>
            </a:r>
            <a:r>
              <a:rPr kumimoji="1" lang="en-US" altLang="ja-JP" dirty="0" err="1" smtClean="0">
                <a:latin typeface="HGP創英角ｺﾞｼｯｸUB" pitchFamily="50" charset="-128"/>
                <a:ea typeface="HGP創英角ｺﾞｼｯｸUB" pitchFamily="50" charset="-128"/>
              </a:rPr>
              <a:t>youtube</a:t>
            </a:r>
            <a:r>
              <a:rPr kumimoji="1"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＞を投稿</a:t>
            </a:r>
            <a:endParaRPr kumimoji="1" lang="ja-JP" altLang="en-US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1" name="円/楕円 10"/>
          <p:cNvSpPr/>
          <p:nvPr/>
        </p:nvSpPr>
        <p:spPr>
          <a:xfrm>
            <a:off x="5580112" y="4273860"/>
            <a:ext cx="440431" cy="3792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220880"/>
            <a:ext cx="7400927" cy="4195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円/楕円 8"/>
          <p:cNvSpPr/>
          <p:nvPr/>
        </p:nvSpPr>
        <p:spPr>
          <a:xfrm>
            <a:off x="1763688" y="2177244"/>
            <a:ext cx="5184576" cy="29799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>
            <a:off x="7668344" y="2113620"/>
            <a:ext cx="440431" cy="3792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/>
        </p:nvSpPr>
        <p:spPr>
          <a:xfrm>
            <a:off x="5796136" y="4345868"/>
            <a:ext cx="440431" cy="3792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535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latin typeface="HGP創英角ｺﾞｼｯｸUB" pitchFamily="50" charset="-128"/>
                <a:ea typeface="HGP創英角ｺﾞｼｯｸUB" pitchFamily="50" charset="-128"/>
              </a:rPr>
              <a:t>URL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短縮コード</a:t>
            </a:r>
            <a:endParaRPr kumimoji="1" lang="ja-JP" altLang="en-US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>
                <a:latin typeface="HGP創英角ｺﾞｼｯｸUB" pitchFamily="50" charset="-128"/>
                <a:ea typeface="HGP創英角ｺﾞｼｯｸUB" pitchFamily="50" charset="-128"/>
              </a:rPr>
              <a:t>URL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が長すぎて不便なら、</a:t>
            </a:r>
            <a:r>
              <a:rPr kumimoji="1"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短縮しましょう。</a:t>
            </a:r>
            <a:endParaRPr kumimoji="1"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r>
              <a:rPr lang="en-US" altLang="ja-JP" dirty="0">
                <a:latin typeface="HGP創英角ｺﾞｼｯｸUB" pitchFamily="50" charset="-128"/>
                <a:ea typeface="HGP創英角ｺﾞｼｯｸUB" pitchFamily="50" charset="-128"/>
                <a:hlinkClick r:id="rId2"/>
              </a:rPr>
              <a:t>https://bitly.com</a:t>
            </a:r>
            <a:r>
              <a:rPr lang="en-US" altLang="ja-JP" dirty="0" smtClean="0">
                <a:latin typeface="HGP創英角ｺﾞｼｯｸUB" pitchFamily="50" charset="-128"/>
                <a:ea typeface="HGP創英角ｺﾞｼｯｸUB" pitchFamily="50" charset="-128"/>
                <a:hlinkClick r:id="rId2"/>
              </a:rPr>
              <a:t>/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　（</a:t>
            </a:r>
            <a:r>
              <a:rPr lang="en-US" altLang="ja-JP" dirty="0" smtClean="0">
                <a:latin typeface="HGP創英角ｺﾞｼｯｸUB" pitchFamily="50" charset="-128"/>
                <a:ea typeface="HGP創英角ｺﾞｼｯｸUB" pitchFamily="50" charset="-128"/>
              </a:rPr>
              <a:t>FB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アカウントで</a:t>
            </a:r>
            <a:r>
              <a:rPr lang="en-US" altLang="ja-JP" dirty="0" smtClean="0">
                <a:latin typeface="HGP創英角ｺﾞｼｯｸUB" pitchFamily="50" charset="-128"/>
                <a:ea typeface="HGP創英角ｺﾞｼｯｸUB" pitchFamily="50" charset="-128"/>
              </a:rPr>
              <a:t>Sign In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）</a:t>
            </a: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>
              <a:buNone/>
            </a:pPr>
            <a:r>
              <a:rPr kumimoji="1"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r>
              <a:rPr kumimoji="1" lang="ja-JP" altLang="en-US" sz="1200" dirty="0" smtClean="0">
                <a:latin typeface="HGP創英角ｺﾞｼｯｸUB" pitchFamily="50" charset="-128"/>
                <a:ea typeface="HGP創英角ｺﾞｼｯｸUB" pitchFamily="50" charset="-128"/>
              </a:rPr>
              <a:t>　例　</a:t>
            </a:r>
            <a:r>
              <a:rPr lang="en-US" altLang="ja-JP" sz="1200" dirty="0">
                <a:hlinkClick r:id="rId3"/>
              </a:rPr>
              <a:t>http://www.pref.tochigi.lg.jp/e08/life/bouhan/yakubutsu/huseitaimakesi.html</a:t>
            </a:r>
            <a:r>
              <a:rPr kumimoji="1" lang="ja-JP" altLang="en-US" sz="1200" dirty="0" smtClean="0">
                <a:latin typeface="HGP創英角ｺﾞｼｯｸUB" pitchFamily="50" charset="-128"/>
                <a:ea typeface="HGP創英角ｺﾞｼｯｸUB" pitchFamily="50" charset="-128"/>
              </a:rPr>
              <a:t>　　　→　</a:t>
            </a:r>
            <a:r>
              <a:rPr lang="en-US" altLang="ja-JP" sz="1200" dirty="0">
                <a:latin typeface="HGP創英角ｺﾞｼｯｸUB" pitchFamily="50" charset="-128"/>
                <a:ea typeface="HGP創英角ｺﾞｼｯｸUB" pitchFamily="50" charset="-128"/>
              </a:rPr>
              <a:t>http://bit.ly/16hFkG6</a:t>
            </a:r>
            <a:endParaRPr kumimoji="1" lang="ja-JP" altLang="en-US" sz="1200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949" y="3429000"/>
            <a:ext cx="5201419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円/楕円 4"/>
          <p:cNvSpPr/>
          <p:nvPr/>
        </p:nvSpPr>
        <p:spPr>
          <a:xfrm>
            <a:off x="5796136" y="3553780"/>
            <a:ext cx="1296144" cy="3792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" name="直線矢印コネクタ 5"/>
          <p:cNvCxnSpPr/>
          <p:nvPr/>
        </p:nvCxnSpPr>
        <p:spPr>
          <a:xfrm>
            <a:off x="4644008" y="3356992"/>
            <a:ext cx="1296144" cy="1967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円/楕円 8"/>
          <p:cNvSpPr/>
          <p:nvPr/>
        </p:nvSpPr>
        <p:spPr>
          <a:xfrm>
            <a:off x="5652120" y="4345868"/>
            <a:ext cx="504056" cy="3792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0" name="直線矢印コネクタ 9"/>
          <p:cNvCxnSpPr>
            <a:endCxn id="9" idx="7"/>
          </p:cNvCxnSpPr>
          <p:nvPr/>
        </p:nvCxnSpPr>
        <p:spPr>
          <a:xfrm flipH="1">
            <a:off x="6082359" y="3933056"/>
            <a:ext cx="361849" cy="46835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25144"/>
            <a:ext cx="3927773" cy="178593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539552" y="4355812"/>
            <a:ext cx="1963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＜</a:t>
            </a:r>
            <a:r>
              <a:rPr kumimoji="1" lang="en-US" altLang="ja-JP" dirty="0" smtClean="0">
                <a:latin typeface="HGP創英角ｺﾞｼｯｸUB" pitchFamily="50" charset="-128"/>
                <a:ea typeface="HGP創英角ｺﾞｼｯｸUB" pitchFamily="50" charset="-128"/>
              </a:rPr>
              <a:t>Sign In</a:t>
            </a:r>
            <a:r>
              <a:rPr kumimoji="1"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画面＞</a:t>
            </a:r>
            <a:endParaRPr kumimoji="1" lang="ja-JP" altLang="en-US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1" name="円/楕円 10"/>
          <p:cNvSpPr/>
          <p:nvPr/>
        </p:nvSpPr>
        <p:spPr>
          <a:xfrm>
            <a:off x="873423" y="5615626"/>
            <a:ext cx="1296144" cy="3792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801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投稿する（</a:t>
            </a:r>
            <a:r>
              <a:rPr kumimoji="1" lang="en-US" altLang="ja-JP" dirty="0" smtClean="0">
                <a:latin typeface="HGP創英角ｺﾞｼｯｸUB" pitchFamily="50" charset="-128"/>
                <a:ea typeface="HGP創英角ｺﾞｼｯｸUB" pitchFamily="50" charset="-128"/>
              </a:rPr>
              <a:t>#</a:t>
            </a:r>
            <a:r>
              <a:rPr kumimoji="1"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ハッシュタグの活用）</a:t>
            </a:r>
            <a:endParaRPr kumimoji="1" lang="ja-JP" altLang="en-US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投稿時に　</a:t>
            </a:r>
            <a:r>
              <a:rPr kumimoji="1" lang="en-US" altLang="ja-JP" dirty="0" smtClean="0">
                <a:latin typeface="HGP創英角ｺﾞｼｯｸUB" pitchFamily="50" charset="-128"/>
                <a:ea typeface="HGP創英角ｺﾞｼｯｸUB" pitchFamily="50" charset="-128"/>
              </a:rPr>
              <a:t>#</a:t>
            </a:r>
            <a:r>
              <a:rPr kumimoji="1"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（半角）＋キーワード　</a:t>
            </a:r>
            <a:endParaRPr kumimoji="1"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r>
              <a:rPr kumimoji="1"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でハッシュタグ検索が</a:t>
            </a:r>
            <a:endParaRPr kumimoji="1"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r>
              <a:rPr kumimoji="1"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できるようになりました。</a:t>
            </a:r>
            <a:endParaRPr kumimoji="1"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r>
              <a:rPr lang="ja-JP" altLang="en-US" sz="2400" dirty="0" smtClean="0">
                <a:latin typeface="HGP創英角ｺﾞｼｯｸUB" pitchFamily="50" charset="-128"/>
                <a:ea typeface="HGP創英角ｺﾞｼｯｸUB" pitchFamily="50" charset="-128"/>
              </a:rPr>
              <a:t>＜引用記事</a:t>
            </a:r>
            <a:r>
              <a:rPr lang="en-US" altLang="ja-JP" sz="2400" dirty="0" smtClean="0">
                <a:latin typeface="HGP創英角ｺﾞｼｯｸUB" pitchFamily="50" charset="-128"/>
                <a:ea typeface="HGP創英角ｺﾞｼｯｸUB" pitchFamily="50" charset="-128"/>
              </a:rPr>
              <a:t>URL</a:t>
            </a:r>
            <a:r>
              <a:rPr lang="ja-JP" altLang="en-US" sz="2400" dirty="0" smtClean="0">
                <a:latin typeface="HGP創英角ｺﾞｼｯｸUB" pitchFamily="50" charset="-128"/>
                <a:ea typeface="HGP創英角ｺﾞｼｯｸUB" pitchFamily="50" charset="-128"/>
              </a:rPr>
              <a:t>＞</a:t>
            </a:r>
            <a:endParaRPr lang="en-US" altLang="ja-JP" sz="24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>
              <a:buNone/>
            </a:pPr>
            <a:r>
              <a:rPr kumimoji="1" lang="ja-JP" altLang="en-US" sz="2400" dirty="0"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r>
              <a:rPr lang="en-US" altLang="ja-JP" sz="2400" dirty="0">
                <a:latin typeface="HGP創英角ｺﾞｼｯｸUB" pitchFamily="50" charset="-128"/>
                <a:ea typeface="HGP創英角ｺﾞｼｯｸUB" pitchFamily="50" charset="-128"/>
                <a:hlinkClick r:id="rId2"/>
              </a:rPr>
              <a:t>http://</a:t>
            </a:r>
            <a:r>
              <a:rPr lang="en-US" altLang="ja-JP" sz="2400" dirty="0" smtClean="0">
                <a:latin typeface="HGP創英角ｺﾞｼｯｸUB" pitchFamily="50" charset="-128"/>
                <a:ea typeface="HGP創英角ｺﾞｼｯｸUB" pitchFamily="50" charset="-128"/>
                <a:hlinkClick r:id="rId2"/>
              </a:rPr>
              <a:t>bit.ly/14YaAqI</a:t>
            </a:r>
            <a:r>
              <a:rPr lang="ja-JP" altLang="en-US" sz="2400" dirty="0" smtClean="0"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endParaRPr kumimoji="1" lang="ja-JP" altLang="en-US" sz="2400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132856"/>
            <a:ext cx="3096344" cy="4090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円/楕円 4"/>
          <p:cNvSpPr/>
          <p:nvPr/>
        </p:nvSpPr>
        <p:spPr>
          <a:xfrm>
            <a:off x="4932040" y="5013176"/>
            <a:ext cx="3096344" cy="121027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534" y="4806445"/>
            <a:ext cx="3418688" cy="180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円/楕円 6"/>
          <p:cNvSpPr/>
          <p:nvPr/>
        </p:nvSpPr>
        <p:spPr>
          <a:xfrm>
            <a:off x="1547664" y="4621779"/>
            <a:ext cx="1728192" cy="996532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1700064" y="5013176"/>
            <a:ext cx="495672" cy="3516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11560" y="4437113"/>
            <a:ext cx="1255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＜</a:t>
            </a:r>
            <a:r>
              <a:rPr kumimoji="1" lang="en-US" altLang="ja-JP" dirty="0" smtClean="0">
                <a:latin typeface="HGP創英角ｺﾞｼｯｸUB" pitchFamily="50" charset="-128"/>
                <a:ea typeface="HGP創英角ｺﾞｼｯｸUB" pitchFamily="50" charset="-128"/>
              </a:rPr>
              <a:t>#</a:t>
            </a:r>
            <a:r>
              <a:rPr kumimoji="1"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検索＞</a:t>
            </a:r>
            <a:endParaRPr kumimoji="1" lang="ja-JP" altLang="en-US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564524" y="5003884"/>
            <a:ext cx="1255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＜</a:t>
            </a:r>
            <a:r>
              <a:rPr kumimoji="1" lang="en-US" altLang="ja-JP" dirty="0" smtClean="0">
                <a:latin typeface="HGP創英角ｺﾞｼｯｸUB" pitchFamily="50" charset="-128"/>
                <a:ea typeface="HGP創英角ｺﾞｼｯｸUB" pitchFamily="50" charset="-128"/>
              </a:rPr>
              <a:t>#</a:t>
            </a:r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投稿</a:t>
            </a:r>
            <a:r>
              <a:rPr kumimoji="1"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＞</a:t>
            </a:r>
            <a:endParaRPr kumimoji="1" lang="ja-JP" altLang="en-US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2459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3568" y="2780928"/>
            <a:ext cx="7772400" cy="1362075"/>
          </a:xfrm>
        </p:spPr>
        <p:txBody>
          <a:bodyPr/>
          <a:lstStyle/>
          <a:p>
            <a:pPr algn="ctr"/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友達になる</a:t>
            </a:r>
            <a:endParaRPr kumimoji="1" lang="ja-JP" altLang="en-US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0249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友達になる</a:t>
            </a:r>
            <a:endParaRPr kumimoji="1" lang="ja-JP" altLang="en-US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友達検索、友達申請、友達承認</a:t>
            </a:r>
            <a:endParaRPr kumimoji="1" lang="ja-JP" altLang="en-US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7" name="円/楕円 6"/>
          <p:cNvSpPr/>
          <p:nvPr/>
        </p:nvSpPr>
        <p:spPr>
          <a:xfrm>
            <a:off x="1286677" y="2219265"/>
            <a:ext cx="432048" cy="36801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204865"/>
            <a:ext cx="7776864" cy="4288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円/楕円 8"/>
          <p:cNvSpPr/>
          <p:nvPr/>
        </p:nvSpPr>
        <p:spPr>
          <a:xfrm>
            <a:off x="2051720" y="2219265"/>
            <a:ext cx="864096" cy="36801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>
            <a:off x="5364088" y="3356992"/>
            <a:ext cx="864096" cy="36801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/>
        </p:nvSpPr>
        <p:spPr>
          <a:xfrm>
            <a:off x="1502701" y="2204864"/>
            <a:ext cx="403289" cy="36801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8" name="直線矢印コネクタ 7"/>
          <p:cNvCxnSpPr/>
          <p:nvPr/>
        </p:nvCxnSpPr>
        <p:spPr>
          <a:xfrm>
            <a:off x="3563888" y="2060848"/>
            <a:ext cx="2016224" cy="129614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/>
          <p:cNvCxnSpPr/>
          <p:nvPr/>
        </p:nvCxnSpPr>
        <p:spPr>
          <a:xfrm>
            <a:off x="1907704" y="2132112"/>
            <a:ext cx="432048" cy="8715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5836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タイムライン</a:t>
            </a:r>
            <a:endParaRPr kumimoji="1" lang="ja-JP" altLang="en-US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　ホーム→ニュースフィード</a:t>
            </a:r>
            <a:endParaRPr kumimoji="1" lang="ja-JP" altLang="en-US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340901"/>
            <a:ext cx="8544297" cy="4040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円/楕円 3"/>
          <p:cNvSpPr/>
          <p:nvPr/>
        </p:nvSpPr>
        <p:spPr>
          <a:xfrm>
            <a:off x="7740352" y="2276872"/>
            <a:ext cx="576064" cy="36801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5"/>
          <p:cNvSpPr/>
          <p:nvPr/>
        </p:nvSpPr>
        <p:spPr>
          <a:xfrm>
            <a:off x="1763688" y="2271969"/>
            <a:ext cx="432048" cy="36801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/>
        </p:nvSpPr>
        <p:spPr>
          <a:xfrm>
            <a:off x="611560" y="3212976"/>
            <a:ext cx="864096" cy="36801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6273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変更来歴</a:t>
            </a:r>
            <a:endParaRPr kumimoji="1" lang="ja-JP" altLang="en-US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>
                <a:latin typeface="HGP創英角ｺﾞｼｯｸUB" pitchFamily="50" charset="-128"/>
                <a:ea typeface="HGP創英角ｺﾞｼｯｸUB" pitchFamily="50" charset="-128"/>
              </a:rPr>
              <a:t>Rev1.1</a:t>
            </a:r>
            <a:r>
              <a:rPr kumimoji="1"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r>
              <a:rPr kumimoji="1" lang="en-US" altLang="ja-JP" dirty="0" smtClean="0">
                <a:latin typeface="HGP創英角ｺﾞｼｯｸUB" pitchFamily="50" charset="-128"/>
                <a:ea typeface="HGP創英角ｺﾞｼｯｸUB" pitchFamily="50" charset="-128"/>
              </a:rPr>
              <a:t>#</a:t>
            </a:r>
            <a:r>
              <a:rPr kumimoji="1"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ハッシュタグ記載（新機能）</a:t>
            </a:r>
            <a:endParaRPr kumimoji="1"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>
              <a:buNone/>
            </a:pP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　　　　　　設定変更（誕生日、タグ付けなど）</a:t>
            </a: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>
              <a:buNone/>
            </a:pPr>
            <a:r>
              <a:rPr kumimoji="1"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・ </a:t>
            </a:r>
            <a:r>
              <a:rPr kumimoji="1" lang="en-US" altLang="ja-JP" dirty="0" smtClean="0">
                <a:latin typeface="HGP創英角ｺﾞｼｯｸUB" pitchFamily="50" charset="-128"/>
                <a:ea typeface="HGP創英角ｺﾞｼｯｸUB" pitchFamily="50" charset="-128"/>
              </a:rPr>
              <a:t>Rev1.2  URL</a:t>
            </a:r>
            <a:r>
              <a:rPr kumimoji="1"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短縮コード　　</a:t>
            </a:r>
            <a:r>
              <a:rPr lang="en-US" altLang="ja-JP" dirty="0">
                <a:hlinkClick r:id="rId2"/>
              </a:rPr>
              <a:t>https://bitly.com/</a:t>
            </a:r>
            <a:endParaRPr kumimoji="1" lang="ja-JP" altLang="en-US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781826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いいね！／コメントする</a:t>
            </a:r>
            <a:endParaRPr kumimoji="1" lang="ja-JP" altLang="en-US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＜いいね！とコメント＞：投稿者に知らされます。</a:t>
            </a:r>
            <a:endParaRPr kumimoji="1"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1" name="円/楕円 10"/>
          <p:cNvSpPr/>
          <p:nvPr/>
        </p:nvSpPr>
        <p:spPr>
          <a:xfrm>
            <a:off x="5580112" y="4273860"/>
            <a:ext cx="440431" cy="3792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/>
        </p:nvSpPr>
        <p:spPr>
          <a:xfrm>
            <a:off x="5796136" y="4345868"/>
            <a:ext cx="440431" cy="3792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89433"/>
            <a:ext cx="8029269" cy="3663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円/楕円 11"/>
          <p:cNvSpPr/>
          <p:nvPr/>
        </p:nvSpPr>
        <p:spPr>
          <a:xfrm>
            <a:off x="2987824" y="5265204"/>
            <a:ext cx="3617167" cy="13321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/>
        </p:nvSpPr>
        <p:spPr>
          <a:xfrm>
            <a:off x="1395265" y="2761692"/>
            <a:ext cx="872479" cy="3792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2337">
            <a:off x="497961" y="3913877"/>
            <a:ext cx="3042796" cy="1559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直線矢印コネクタ 4"/>
          <p:cNvCxnSpPr/>
          <p:nvPr/>
        </p:nvCxnSpPr>
        <p:spPr>
          <a:xfrm>
            <a:off x="1763688" y="3095346"/>
            <a:ext cx="0" cy="90971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/>
          <p:cNvCxnSpPr/>
          <p:nvPr/>
        </p:nvCxnSpPr>
        <p:spPr>
          <a:xfrm>
            <a:off x="1979712" y="3095346"/>
            <a:ext cx="1872208" cy="283593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15626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シェア</a:t>
            </a:r>
            <a:endParaRPr kumimoji="1" lang="ja-JP" altLang="en-US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＜シェア＞：自分の友達と投稿を共有します。</a:t>
            </a: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>
              <a:buNone/>
            </a:pPr>
            <a:endParaRPr kumimoji="1" lang="en-US" altLang="ja-JP" dirty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>
              <a:buNone/>
            </a:pP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　・シェア</a:t>
            </a: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　のシェアも</a:t>
            </a: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>
              <a:buNone/>
            </a:pPr>
            <a:endParaRPr kumimoji="1" lang="ja-JP" altLang="en-US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441227"/>
            <a:ext cx="5184576" cy="3868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円/楕円 15"/>
          <p:cNvSpPr/>
          <p:nvPr/>
        </p:nvSpPr>
        <p:spPr>
          <a:xfrm>
            <a:off x="4347593" y="5497996"/>
            <a:ext cx="584447" cy="3792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/>
        </p:nvSpPr>
        <p:spPr>
          <a:xfrm>
            <a:off x="3563888" y="2844552"/>
            <a:ext cx="3816424" cy="25286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91910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メッセージ交換</a:t>
            </a:r>
            <a:endParaRPr kumimoji="1" lang="ja-JP" altLang="en-US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特定（複数可）の友達とやりとり（ファイル添付）</a:t>
            </a:r>
            <a:endParaRPr kumimoji="1" lang="ja-JP" altLang="en-US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340901"/>
            <a:ext cx="8544297" cy="4040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円/楕円 3"/>
          <p:cNvSpPr/>
          <p:nvPr/>
        </p:nvSpPr>
        <p:spPr>
          <a:xfrm>
            <a:off x="7740352" y="2276872"/>
            <a:ext cx="576064" cy="36801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5"/>
          <p:cNvSpPr/>
          <p:nvPr/>
        </p:nvSpPr>
        <p:spPr>
          <a:xfrm>
            <a:off x="1619672" y="2271969"/>
            <a:ext cx="432048" cy="36801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/>
        </p:nvSpPr>
        <p:spPr>
          <a:xfrm>
            <a:off x="611560" y="3429000"/>
            <a:ext cx="864096" cy="36801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3" y="2639988"/>
            <a:ext cx="6620727" cy="3819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98887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3568" y="2780928"/>
            <a:ext cx="7772400" cy="1362075"/>
          </a:xfrm>
        </p:spPr>
        <p:txBody>
          <a:bodyPr/>
          <a:lstStyle/>
          <a:p>
            <a:pPr algn="ctr"/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グループ、イベント</a:t>
            </a:r>
            <a:endParaRPr kumimoji="1" lang="ja-JP" altLang="en-US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024991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仲間とグループを作る</a:t>
            </a:r>
            <a:endParaRPr kumimoji="1" lang="ja-JP" altLang="en-US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テーマに沿って招待仲間と井戸端する</a:t>
            </a:r>
            <a:endParaRPr kumimoji="1" lang="ja-JP" altLang="en-US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340901"/>
            <a:ext cx="8544297" cy="4040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円/楕円 3"/>
          <p:cNvSpPr/>
          <p:nvPr/>
        </p:nvSpPr>
        <p:spPr>
          <a:xfrm>
            <a:off x="7740352" y="2276872"/>
            <a:ext cx="576064" cy="36801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/>
        </p:nvSpPr>
        <p:spPr>
          <a:xfrm>
            <a:off x="611559" y="5229200"/>
            <a:ext cx="1475685" cy="36801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245" y="2639988"/>
            <a:ext cx="6801226" cy="3924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738" y="2569208"/>
            <a:ext cx="7503765" cy="3870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円/楕円 9"/>
          <p:cNvSpPr/>
          <p:nvPr/>
        </p:nvSpPr>
        <p:spPr>
          <a:xfrm>
            <a:off x="611559" y="5437245"/>
            <a:ext cx="1656185" cy="36801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/>
        </p:nvSpPr>
        <p:spPr>
          <a:xfrm>
            <a:off x="2120606" y="3356992"/>
            <a:ext cx="1875330" cy="36801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/>
        </p:nvSpPr>
        <p:spPr>
          <a:xfrm>
            <a:off x="1799213" y="2276872"/>
            <a:ext cx="321393" cy="36801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21282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仲間とグループを作る（秘密）</a:t>
            </a:r>
            <a:endParaRPr kumimoji="1" lang="ja-JP" altLang="en-US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　限定した仲間で情報共有や議論の場</a:t>
            </a:r>
            <a:endParaRPr kumimoji="1" lang="ja-JP" altLang="en-US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75" y="2780928"/>
            <a:ext cx="4404753" cy="3333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9153">
            <a:off x="4768943" y="2926508"/>
            <a:ext cx="3643397" cy="3296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円/楕円 14"/>
          <p:cNvSpPr/>
          <p:nvPr/>
        </p:nvSpPr>
        <p:spPr>
          <a:xfrm rot="653169">
            <a:off x="4526970" y="4731421"/>
            <a:ext cx="864096" cy="36801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20521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708920"/>
            <a:ext cx="4946214" cy="2798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グループを作る</a:t>
            </a:r>
            <a:endParaRPr kumimoji="1" lang="ja-JP" altLang="en-US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ホーム画面の左側で＜グループ作成を選ぶ＞</a:t>
            </a: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>
              <a:buNone/>
            </a:pPr>
            <a:r>
              <a:rPr kumimoji="1"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r>
              <a:rPr kumimoji="1"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・グループ名、分類の絵</a:t>
            </a:r>
            <a:endParaRPr kumimoji="1"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・公開制限</a:t>
            </a: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>
              <a:buNone/>
            </a:pPr>
            <a:r>
              <a:rPr kumimoji="1"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r>
              <a:rPr kumimoji="1"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・メンバー招待</a:t>
            </a:r>
            <a:endParaRPr kumimoji="1"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>
              <a:buNone/>
            </a:pPr>
            <a:r>
              <a:rPr kumimoji="1" lang="ja-JP" altLang="en-US" sz="2400" dirty="0" smtClean="0">
                <a:latin typeface="HGP創英角ｺﾞｼｯｸUB" pitchFamily="50" charset="-128"/>
                <a:ea typeface="HGP創英角ｺﾞｼｯｸUB" pitchFamily="50" charset="-128"/>
              </a:rPr>
              <a:t>＜グループ編集＞</a:t>
            </a:r>
            <a:endParaRPr kumimoji="1" lang="en-US" altLang="ja-JP" sz="24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endParaRPr kumimoji="1" lang="ja-JP" altLang="en-US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7" name="円/楕円 6"/>
          <p:cNvSpPr/>
          <p:nvPr/>
        </p:nvSpPr>
        <p:spPr>
          <a:xfrm rot="153720">
            <a:off x="3950723" y="4959761"/>
            <a:ext cx="838668" cy="30447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/>
        </p:nvSpPr>
        <p:spPr>
          <a:xfrm rot="153720">
            <a:off x="5835518" y="3417348"/>
            <a:ext cx="2333248" cy="18142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53" y="4422938"/>
            <a:ext cx="3456384" cy="1886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円/楕円 11"/>
          <p:cNvSpPr/>
          <p:nvPr/>
        </p:nvSpPr>
        <p:spPr>
          <a:xfrm rot="153720">
            <a:off x="464747" y="5978626"/>
            <a:ext cx="838668" cy="30447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/>
        </p:nvSpPr>
        <p:spPr>
          <a:xfrm rot="153720">
            <a:off x="3086168" y="4610179"/>
            <a:ext cx="838668" cy="8912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" name="直線矢印コネクタ 4"/>
          <p:cNvCxnSpPr/>
          <p:nvPr/>
        </p:nvCxnSpPr>
        <p:spPr>
          <a:xfrm flipV="1">
            <a:off x="1309801" y="5282827"/>
            <a:ext cx="1756865" cy="67720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53920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イベント告知</a:t>
            </a:r>
            <a:endParaRPr kumimoji="1" lang="ja-JP" altLang="en-US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参加を募る＆参加者を把握する</a:t>
            </a:r>
            <a:endParaRPr kumimoji="1" lang="ja-JP" altLang="en-US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340901"/>
            <a:ext cx="8544297" cy="4040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円/楕円 3"/>
          <p:cNvSpPr/>
          <p:nvPr/>
        </p:nvSpPr>
        <p:spPr>
          <a:xfrm>
            <a:off x="7740352" y="2276872"/>
            <a:ext cx="576064" cy="36801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/>
        </p:nvSpPr>
        <p:spPr>
          <a:xfrm>
            <a:off x="611560" y="3573016"/>
            <a:ext cx="864096" cy="36801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996951"/>
            <a:ext cx="7053106" cy="3384377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円/楕円 8"/>
          <p:cNvSpPr/>
          <p:nvPr/>
        </p:nvSpPr>
        <p:spPr>
          <a:xfrm>
            <a:off x="1799213" y="2276872"/>
            <a:ext cx="321393" cy="36801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00157">
            <a:off x="3759006" y="2737486"/>
            <a:ext cx="3721038" cy="3441260"/>
          </a:xfrm>
          <a:prstGeom prst="rect">
            <a:avLst/>
          </a:prstGeom>
          <a:noFill/>
          <a:ln w="5715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角丸四角形吹き出し 4"/>
          <p:cNvSpPr/>
          <p:nvPr/>
        </p:nvSpPr>
        <p:spPr>
          <a:xfrm>
            <a:off x="6228184" y="4458117"/>
            <a:ext cx="2088232" cy="771084"/>
          </a:xfrm>
          <a:prstGeom prst="wedgeRoundRectCallout">
            <a:avLst>
              <a:gd name="adj1" fmla="val -75659"/>
              <a:gd name="adj2" fmla="val 59812"/>
              <a:gd name="adj3" fmla="val 1666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 smtClean="0">
                <a:solidFill>
                  <a:srgbClr val="FF0000"/>
                </a:solidFill>
              </a:rPr>
              <a:t>イベントの場所</a:t>
            </a:r>
            <a:endParaRPr kumimoji="1" lang="en-US" altLang="ja-JP" b="1" dirty="0" smtClean="0">
              <a:solidFill>
                <a:srgbClr val="FF0000"/>
              </a:solidFill>
            </a:endParaRPr>
          </a:p>
          <a:p>
            <a:pPr algn="ctr"/>
            <a:r>
              <a:rPr lang="ja-JP" altLang="en-US" sz="1600" b="1" dirty="0" smtClean="0">
                <a:solidFill>
                  <a:srgbClr val="FF0000"/>
                </a:solidFill>
              </a:rPr>
              <a:t>（グーグルマップ）</a:t>
            </a:r>
            <a:endParaRPr kumimoji="1" lang="ja-JP" altLang="en-US" sz="1600" b="1" dirty="0">
              <a:solidFill>
                <a:srgbClr val="FF0000"/>
              </a:solidFill>
            </a:endParaRPr>
          </a:p>
        </p:txBody>
      </p:sp>
      <p:sp>
        <p:nvSpPr>
          <p:cNvPr id="14" name="角丸四角形吹き出し 13"/>
          <p:cNvSpPr/>
          <p:nvPr/>
        </p:nvSpPr>
        <p:spPr>
          <a:xfrm>
            <a:off x="1172738" y="5250726"/>
            <a:ext cx="2088232" cy="771084"/>
          </a:xfrm>
          <a:prstGeom prst="wedgeRoundRectCallout">
            <a:avLst>
              <a:gd name="adj1" fmla="val 100189"/>
              <a:gd name="adj2" fmla="val -183007"/>
              <a:gd name="adj3" fmla="val 1666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>
                <a:solidFill>
                  <a:srgbClr val="FF0000"/>
                </a:solidFill>
              </a:rPr>
              <a:t>参加者</a:t>
            </a:r>
            <a:endParaRPr kumimoji="1" lang="en-US" altLang="ja-JP" b="1" dirty="0" smtClean="0">
              <a:solidFill>
                <a:srgbClr val="FF0000"/>
              </a:solidFill>
            </a:endParaRPr>
          </a:p>
          <a:p>
            <a:pPr algn="ctr"/>
            <a:r>
              <a:rPr lang="ja-JP" altLang="en-US" sz="1600" b="1" dirty="0" smtClean="0">
                <a:solidFill>
                  <a:srgbClr val="FF0000"/>
                </a:solidFill>
              </a:rPr>
              <a:t>（招待者）</a:t>
            </a:r>
            <a:endParaRPr kumimoji="1" lang="ja-JP" altLang="en-US" sz="1600" b="1" dirty="0">
              <a:solidFill>
                <a:srgbClr val="FF0000"/>
              </a:solidFill>
            </a:endParaRPr>
          </a:p>
        </p:txBody>
      </p:sp>
      <p:sp>
        <p:nvSpPr>
          <p:cNvPr id="15" name="円/楕円 14"/>
          <p:cNvSpPr/>
          <p:nvPr/>
        </p:nvSpPr>
        <p:spPr>
          <a:xfrm rot="790102">
            <a:off x="3935400" y="3566028"/>
            <a:ext cx="864096" cy="8994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円/楕円 15"/>
          <p:cNvSpPr/>
          <p:nvPr/>
        </p:nvSpPr>
        <p:spPr>
          <a:xfrm rot="1230677">
            <a:off x="4380229" y="4773179"/>
            <a:ext cx="2563724" cy="8994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44596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イベント</a:t>
            </a:r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作成</a:t>
            </a:r>
            <a:endParaRPr kumimoji="1" lang="ja-JP" altLang="en-US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ホーム画面の左にある＜イベント＞選択</a:t>
            </a: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>
              <a:buNone/>
            </a:pPr>
            <a:r>
              <a:rPr kumimoji="1"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r>
              <a:rPr kumimoji="1"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・名称</a:t>
            </a:r>
            <a:endParaRPr kumimoji="1"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・イベント詳細</a:t>
            </a: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・場所（地図）</a:t>
            </a: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・招待基準</a:t>
            </a: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>
              <a:buNone/>
            </a:pPr>
            <a:endParaRPr kumimoji="1" lang="ja-JP" altLang="en-US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00157">
            <a:off x="1979373" y="4894310"/>
            <a:ext cx="1684906" cy="1558221"/>
          </a:xfrm>
          <a:prstGeom prst="rect">
            <a:avLst/>
          </a:prstGeom>
          <a:noFill/>
          <a:ln w="5715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499" y="2449344"/>
            <a:ext cx="5618981" cy="3643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円/楕円 16"/>
          <p:cNvSpPr/>
          <p:nvPr/>
        </p:nvSpPr>
        <p:spPr>
          <a:xfrm>
            <a:off x="5361731" y="2636913"/>
            <a:ext cx="2563724" cy="27363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/>
          <p:nvPr/>
        </p:nvSpPr>
        <p:spPr>
          <a:xfrm rot="1230677">
            <a:off x="7431399" y="2396264"/>
            <a:ext cx="460312" cy="3883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/>
        </p:nvSpPr>
        <p:spPr>
          <a:xfrm rot="217454">
            <a:off x="3356395" y="2392299"/>
            <a:ext cx="1386017" cy="3883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91158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3568" y="2780928"/>
            <a:ext cx="7772400" cy="1362075"/>
          </a:xfrm>
        </p:spPr>
        <p:txBody>
          <a:bodyPr/>
          <a:lstStyle/>
          <a:p>
            <a:pPr algn="ctr"/>
            <a:r>
              <a:rPr kumimoji="1"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設定を変更する</a:t>
            </a:r>
            <a:endParaRPr kumimoji="1" lang="ja-JP" altLang="en-US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46313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こんな事を覚えてみる</a:t>
            </a:r>
            <a:endParaRPr kumimoji="1" lang="ja-JP" altLang="en-US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ログイン：　アカウント（メアド、パスワード）</a:t>
            </a:r>
            <a:endParaRPr lang="ja-JP" altLang="en-US" dirty="0"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投稿：　文章、写真</a:t>
            </a:r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・動画投稿、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アルバム、</a:t>
            </a:r>
            <a:r>
              <a:rPr lang="en-US" altLang="ja-JP" dirty="0" smtClean="0">
                <a:latin typeface="HGP創英角ｺﾞｼｯｸUB" pitchFamily="50" charset="-128"/>
                <a:ea typeface="HGP創英角ｺﾞｼｯｸUB" pitchFamily="50" charset="-128"/>
              </a:rPr>
              <a:t>URL</a:t>
            </a:r>
            <a:endParaRPr lang="ja-JP" altLang="en-US" dirty="0"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ファイルを添付する</a:t>
            </a:r>
            <a:endParaRPr lang="ja-JP" altLang="en-US" dirty="0"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触れ合う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：いいね</a:t>
            </a:r>
            <a:r>
              <a:rPr lang="ja-JP" altLang="en-US" dirty="0" err="1" smtClean="0">
                <a:latin typeface="HGP創英角ｺﾞｼｯｸUB" pitchFamily="50" charset="-128"/>
                <a:ea typeface="HGP創英角ｺﾞｼｯｸUB" pitchFamily="50" charset="-128"/>
              </a:rPr>
              <a:t>！、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コメントする、</a:t>
            </a:r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シェア</a:t>
            </a:r>
          </a:p>
          <a:p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友達：申請と承認、拒否と保留</a:t>
            </a:r>
            <a:endParaRPr lang="ja-JP" altLang="en-US" dirty="0"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メッセージ：特定の相手とメッセージ交換、</a:t>
            </a:r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チャット</a:t>
            </a:r>
          </a:p>
          <a:p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投稿編集、削除、投稿キャンセル</a:t>
            </a:r>
          </a:p>
          <a:p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友達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検索</a:t>
            </a: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kumimoji="1"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イベント</a:t>
            </a:r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案内</a:t>
            </a:r>
            <a:endParaRPr kumimoji="1"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ページ、ホームページ（ブログ）と連携する</a:t>
            </a:r>
            <a:endParaRPr kumimoji="1" lang="ja-JP" altLang="en-US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pic>
        <p:nvPicPr>
          <p:cNvPr id="2050" name="Picture 2" descr="C:\Users\CARLKAZU\AppData\Local\Microsoft\Windows\Temporary Internet Files\Content.IE5\WSPMO1B9\MC90032063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3462" y="620688"/>
            <a:ext cx="1076969" cy="1266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6738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思わぬ落とし穴</a:t>
            </a:r>
            <a:endParaRPr kumimoji="1" lang="ja-JP" altLang="en-US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１．面</a:t>
            </a:r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白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アプリにご注意</a:t>
            </a:r>
            <a:endParaRPr lang="ja-JP" altLang="en-US" dirty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>
              <a:buNone/>
            </a:pPr>
            <a:r>
              <a:rPr lang="ja-JP" altLang="en-US" sz="3000" dirty="0" smtClean="0"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r>
              <a:rPr lang="ja-JP" altLang="en-US" sz="2800" dirty="0" smtClean="0">
                <a:latin typeface="HGP創英角ｺﾞｼｯｸUB" pitchFamily="50" charset="-128"/>
                <a:ea typeface="HGP創英角ｺﾞｼｯｸUB" pitchFamily="50" charset="-128"/>
              </a:rPr>
              <a:t>　スパム</a:t>
            </a:r>
            <a:r>
              <a:rPr lang="ja-JP" altLang="en-US" sz="2800" dirty="0">
                <a:latin typeface="HGP創英角ｺﾞｼｯｸUB" pitchFamily="50" charset="-128"/>
                <a:ea typeface="HGP創英角ｺﾞｼｯｸUB" pitchFamily="50" charset="-128"/>
              </a:rPr>
              <a:t>、見知らぬ</a:t>
            </a:r>
            <a:r>
              <a:rPr lang="ja-JP" altLang="en-US" sz="2800" dirty="0" smtClean="0">
                <a:latin typeface="HGP創英角ｺﾞｼｯｸUB" pitchFamily="50" charset="-128"/>
                <a:ea typeface="HGP創英角ｺﾞｼｯｸUB" pitchFamily="50" charset="-128"/>
              </a:rPr>
              <a:t>人（</a:t>
            </a:r>
            <a:r>
              <a:rPr lang="ja-JP" altLang="en-US" sz="2800" dirty="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プロフィール要確認</a:t>
            </a:r>
            <a:r>
              <a:rPr lang="ja-JP" altLang="en-US" sz="2800" dirty="0" smtClean="0">
                <a:latin typeface="HGP創英角ｺﾞｼｯｸUB" pitchFamily="50" charset="-128"/>
                <a:ea typeface="HGP創英角ｺﾞｼｯｸUB" pitchFamily="50" charset="-128"/>
              </a:rPr>
              <a:t>）</a:t>
            </a: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>
              <a:buNone/>
            </a:pP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２．お知らせメールの氾濫</a:t>
            </a: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>
              <a:buNone/>
            </a:pPr>
            <a:r>
              <a:rPr lang="ja-JP" altLang="en-US" sz="2800" dirty="0"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r>
              <a:rPr lang="ja-JP" altLang="en-US" sz="2800" dirty="0" smtClean="0">
                <a:latin typeface="HGP創英角ｺﾞｼｯｸUB" pitchFamily="50" charset="-128"/>
                <a:ea typeface="HGP創英角ｺﾞｼｯｸUB" pitchFamily="50" charset="-128"/>
              </a:rPr>
              <a:t>　お知らせメールを最小限にする</a:t>
            </a:r>
            <a:endParaRPr lang="ja-JP" altLang="en-US" dirty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３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．プライバシー（プロフィール）</a:t>
            </a:r>
            <a:endParaRPr lang="ja-JP" altLang="en-US" dirty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>
              <a:buNone/>
            </a:pPr>
            <a:r>
              <a:rPr lang="ja-JP" altLang="en-US" sz="2800" dirty="0" smtClean="0">
                <a:latin typeface="HGP創英角ｺﾞｼｯｸUB" pitchFamily="50" charset="-128"/>
                <a:ea typeface="HGP創英角ｺﾞｼｯｸUB" pitchFamily="50" charset="-128"/>
              </a:rPr>
              <a:t>　　大切</a:t>
            </a:r>
            <a:r>
              <a:rPr lang="ja-JP" altLang="en-US" sz="2800" dirty="0">
                <a:latin typeface="HGP創英角ｺﾞｼｯｸUB" pitchFamily="50" charset="-128"/>
                <a:ea typeface="HGP創英角ｺﾞｼｯｸUB" pitchFamily="50" charset="-128"/>
              </a:rPr>
              <a:t>な情報、</a:t>
            </a:r>
            <a:r>
              <a:rPr lang="en-US" altLang="ja-JP" sz="2800" dirty="0">
                <a:latin typeface="HGP創英角ｺﾞｼｯｸUB" pitchFamily="50" charset="-128"/>
                <a:ea typeface="HGP創英角ｺﾞｼｯｸUB" pitchFamily="50" charset="-128"/>
              </a:rPr>
              <a:t>ID</a:t>
            </a:r>
            <a:r>
              <a:rPr lang="ja-JP" altLang="en-US" sz="2800" dirty="0">
                <a:latin typeface="HGP創英角ｺﾞｼｯｸUB" pitchFamily="50" charset="-128"/>
                <a:ea typeface="HGP創英角ｺﾞｼｯｸUB" pitchFamily="50" charset="-128"/>
              </a:rPr>
              <a:t>コードなどは投稿</a:t>
            </a:r>
            <a:r>
              <a:rPr lang="ja-JP" altLang="en-US" sz="2800" dirty="0" smtClean="0">
                <a:latin typeface="HGP創英角ｺﾞｼｯｸUB" pitchFamily="50" charset="-128"/>
                <a:ea typeface="HGP創英角ｺﾞｼｯｸUB" pitchFamily="50" charset="-128"/>
              </a:rPr>
              <a:t>しない</a:t>
            </a:r>
            <a:endParaRPr lang="en-US" altLang="ja-JP" sz="28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>
              <a:buNone/>
            </a:pPr>
            <a:r>
              <a:rPr lang="ja-JP" altLang="en-US" sz="2800" dirty="0"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r>
              <a:rPr lang="ja-JP" altLang="en-US" sz="2800" dirty="0" smtClean="0">
                <a:latin typeface="HGP創英角ｺﾞｼｯｸUB" pitchFamily="50" charset="-128"/>
                <a:ea typeface="HGP創英角ｺﾞｼｯｸUB" pitchFamily="50" charset="-128"/>
              </a:rPr>
              <a:t>　慎重に。友達となるとき、相手に認識してもらうため</a:t>
            </a:r>
            <a:endParaRPr lang="en-US" altLang="ja-JP" sz="28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>
              <a:buNone/>
            </a:pPr>
            <a:r>
              <a:rPr lang="ja-JP" altLang="en-US" sz="2800" dirty="0">
                <a:latin typeface="HGP創英角ｺﾞｼｯｸUB" pitchFamily="50" charset="-128"/>
                <a:ea typeface="HGP創英角ｺﾞｼｯｸUB" pitchFamily="50" charset="-128"/>
              </a:rPr>
              <a:t>４</a:t>
            </a:r>
            <a:r>
              <a:rPr lang="ja-JP" altLang="en-US" sz="2800" dirty="0" smtClean="0">
                <a:latin typeface="HGP創英角ｺﾞｼｯｸUB" pitchFamily="50" charset="-128"/>
                <a:ea typeface="HGP創英角ｺﾞｼｯｸUB" pitchFamily="50" charset="-128"/>
              </a:rPr>
              <a:t>．通信料金　重量料金制のときは慎重に</a:t>
            </a:r>
            <a:endParaRPr lang="ja-JP" altLang="en-US" sz="2800" dirty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>
              <a:buNone/>
            </a:pPr>
            <a:r>
              <a:rPr kumimoji="1"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４．怖い！を知る</a:t>
            </a:r>
            <a:endParaRPr kumimoji="1"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>
              <a:buNone/>
            </a:pPr>
            <a:r>
              <a:rPr lang="en-US" altLang="ja-JP" sz="2600" dirty="0" smtClean="0">
                <a:latin typeface="HGP創英角ｺﾞｼｯｸUB" pitchFamily="50" charset="-128"/>
                <a:ea typeface="HGP創英角ｺﾞｼｯｸUB" pitchFamily="50" charset="-128"/>
                <a:hlinkClick r:id="rId2"/>
              </a:rPr>
              <a:t>http://matome.naver.jp/odai/2130720299046181301</a:t>
            </a:r>
            <a:r>
              <a:rPr lang="ja-JP" altLang="en-US" sz="2600" dirty="0" smtClean="0"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</a:p>
          <a:p>
            <a:pPr marL="0" indent="0">
              <a:buNone/>
            </a:pPr>
            <a:endParaRPr kumimoji="1" lang="ja-JP" altLang="en-US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pic>
        <p:nvPicPr>
          <p:cNvPr id="13314" name="Picture 2" descr="C:\Users\CARLKAZU\AppData\Local\Microsoft\Windows\Temporary Internet Files\Content.IE5\1G6K4LFJ\MC90028071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513" y="1033463"/>
            <a:ext cx="1944524" cy="2323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9480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設定：アカウント</a:t>
            </a:r>
            <a:endParaRPr kumimoji="1" lang="ja-JP" altLang="en-US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sz="2400" dirty="0" smtClean="0">
                <a:latin typeface="HGP創英角ｺﾞｼｯｸUB" pitchFamily="50" charset="-128"/>
                <a:ea typeface="HGP創英角ｺﾞｼｯｸUB" pitchFamily="50" charset="-128"/>
              </a:rPr>
              <a:t>歯車→アカウント設定→セキュリティ、お知らせ、モバイル</a:t>
            </a:r>
            <a:endParaRPr kumimoji="1" lang="ja-JP" altLang="en-US" sz="2400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32560"/>
            <a:ext cx="8676456" cy="3498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円/楕円 3"/>
          <p:cNvSpPr/>
          <p:nvPr/>
        </p:nvSpPr>
        <p:spPr>
          <a:xfrm>
            <a:off x="8460432" y="2432560"/>
            <a:ext cx="395536" cy="3483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5"/>
          <p:cNvSpPr/>
          <p:nvPr/>
        </p:nvSpPr>
        <p:spPr>
          <a:xfrm>
            <a:off x="539552" y="2954644"/>
            <a:ext cx="395536" cy="3483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/>
        </p:nvSpPr>
        <p:spPr>
          <a:xfrm>
            <a:off x="539552" y="4016736"/>
            <a:ext cx="395536" cy="3483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Ｃｖ</a:t>
            </a:r>
            <a:endParaRPr kumimoji="1" lang="ja-JP" alt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2013">
            <a:off x="2594777" y="2783767"/>
            <a:ext cx="4298864" cy="36129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円/楕円 9"/>
          <p:cNvSpPr/>
          <p:nvPr/>
        </p:nvSpPr>
        <p:spPr>
          <a:xfrm rot="460761">
            <a:off x="5076056" y="2954644"/>
            <a:ext cx="1512168" cy="6903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/>
        </p:nvSpPr>
        <p:spPr>
          <a:xfrm rot="460761">
            <a:off x="3084918" y="6165538"/>
            <a:ext cx="1512168" cy="47693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13087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設定：誕生日表示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自分のアカウント画面表示して、</a:t>
            </a:r>
            <a:endParaRPr kumimoji="1"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 基本データを編集（誕生年を非表示）</a:t>
            </a:r>
            <a:endParaRPr kumimoji="1" lang="ja-JP" altLang="en-US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038251"/>
            <a:ext cx="2881138" cy="3631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円/楕円 4"/>
          <p:cNvSpPr/>
          <p:nvPr/>
        </p:nvSpPr>
        <p:spPr>
          <a:xfrm>
            <a:off x="1764097" y="3168632"/>
            <a:ext cx="576064" cy="36801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5"/>
          <p:cNvSpPr/>
          <p:nvPr/>
        </p:nvSpPr>
        <p:spPr>
          <a:xfrm>
            <a:off x="1916497" y="5760920"/>
            <a:ext cx="576064" cy="36801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右矢印 3"/>
          <p:cNvSpPr/>
          <p:nvPr/>
        </p:nvSpPr>
        <p:spPr>
          <a:xfrm>
            <a:off x="3131840" y="5661248"/>
            <a:ext cx="648072" cy="5710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291047"/>
            <a:ext cx="4768740" cy="3125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円/楕円 10"/>
          <p:cNvSpPr/>
          <p:nvPr/>
        </p:nvSpPr>
        <p:spPr>
          <a:xfrm>
            <a:off x="4452504" y="4221087"/>
            <a:ext cx="3215839" cy="153983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20711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設定：プライバシー</a:t>
            </a:r>
            <a:endParaRPr kumimoji="1" lang="ja-JP" altLang="en-US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自分の投稿や友達検索の制限</a:t>
            </a:r>
            <a:endParaRPr kumimoji="1" lang="ja-JP" altLang="en-US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855763"/>
            <a:ext cx="8384142" cy="3669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円/楕円 4"/>
          <p:cNvSpPr/>
          <p:nvPr/>
        </p:nvSpPr>
        <p:spPr>
          <a:xfrm>
            <a:off x="6660232" y="3329328"/>
            <a:ext cx="2304256" cy="20438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5"/>
          <p:cNvSpPr/>
          <p:nvPr/>
        </p:nvSpPr>
        <p:spPr>
          <a:xfrm>
            <a:off x="8172400" y="2780928"/>
            <a:ext cx="512440" cy="4513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/>
        </p:nvSpPr>
        <p:spPr>
          <a:xfrm>
            <a:off x="395536" y="3625744"/>
            <a:ext cx="1296144" cy="4513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62694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設定：写真タグ付け制約</a:t>
            </a:r>
            <a:endParaRPr kumimoji="1" lang="ja-JP" altLang="en-US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写真のタグ付けで拡散されたくない</a:t>
            </a:r>
            <a:endParaRPr kumimoji="1" lang="ja-JP" altLang="en-US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20888"/>
            <a:ext cx="8560815" cy="4166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円/楕円 4"/>
          <p:cNvSpPr/>
          <p:nvPr/>
        </p:nvSpPr>
        <p:spPr>
          <a:xfrm>
            <a:off x="6372200" y="3329328"/>
            <a:ext cx="2304256" cy="20438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5"/>
          <p:cNvSpPr/>
          <p:nvPr/>
        </p:nvSpPr>
        <p:spPr>
          <a:xfrm>
            <a:off x="323528" y="3356992"/>
            <a:ext cx="1800200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95375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設定：迷惑な友達と思ったら</a:t>
            </a:r>
            <a:endParaRPr kumimoji="1" lang="ja-JP" altLang="en-US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スパム対策、イジワル対策</a:t>
            </a:r>
            <a:endParaRPr kumimoji="1"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いろんな招待は不要</a:t>
            </a:r>
            <a:endParaRPr kumimoji="1" lang="ja-JP" altLang="en-US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5" y="2851803"/>
            <a:ext cx="5688632" cy="352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円/楕円 4"/>
          <p:cNvSpPr/>
          <p:nvPr/>
        </p:nvSpPr>
        <p:spPr>
          <a:xfrm>
            <a:off x="1619672" y="3645024"/>
            <a:ext cx="1224136" cy="3240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43742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友達申請へのブロックと削除</a:t>
            </a:r>
            <a:endParaRPr kumimoji="1" lang="ja-JP" altLang="en-US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90872" y="1556792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800" dirty="0">
                <a:latin typeface="HGP創英角ｺﾞｼｯｸUB" pitchFamily="50" charset="-128"/>
                <a:ea typeface="HGP創英角ｺﾞｼｯｸUB" pitchFamily="50" charset="-128"/>
              </a:rPr>
              <a:t>１</a:t>
            </a:r>
            <a:r>
              <a:rPr lang="ja-JP" altLang="en-US" sz="2800" dirty="0" smtClean="0">
                <a:latin typeface="HGP創英角ｺﾞｼｯｸUB" pitchFamily="50" charset="-128"/>
                <a:ea typeface="HGP創英角ｺﾞｼｯｸUB" pitchFamily="50" charset="-128"/>
              </a:rPr>
              <a:t>．申請承認は慎重に。知らない人は＜保留＞が安心</a:t>
            </a:r>
            <a:endParaRPr lang="en-US" altLang="ja-JP" sz="28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>
              <a:buNone/>
            </a:pPr>
            <a:r>
              <a:rPr lang="ja-JP" altLang="en-US" sz="2800" dirty="0" smtClean="0">
                <a:latin typeface="HGP創英角ｺﾞｼｯｸUB" pitchFamily="50" charset="-128"/>
                <a:ea typeface="HGP創英角ｺﾞｼｯｸUB" pitchFamily="50" charset="-128"/>
              </a:rPr>
              <a:t>（１）相手のアカウントの基本データを確認</a:t>
            </a:r>
            <a:endParaRPr lang="en-US" altLang="ja-JP" sz="28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>
              <a:buNone/>
            </a:pPr>
            <a:r>
              <a:rPr lang="ja-JP" altLang="en-US" sz="2800" dirty="0">
                <a:latin typeface="HGP創英角ｺﾞｼｯｸUB" pitchFamily="50" charset="-128"/>
                <a:ea typeface="HGP創英角ｺﾞｼｯｸUB" pitchFamily="50" charset="-128"/>
              </a:rPr>
              <a:t>（２</a:t>
            </a:r>
            <a:r>
              <a:rPr lang="ja-JP" altLang="en-US" sz="2800" dirty="0" smtClean="0">
                <a:latin typeface="HGP創英角ｺﾞｼｯｸUB" pitchFamily="50" charset="-128"/>
                <a:ea typeface="HGP創英角ｺﾞｼｯｸUB" pitchFamily="50" charset="-128"/>
              </a:rPr>
              <a:t>）最近は、申請時にメッセージ挨拶を出す</a:t>
            </a:r>
            <a:endParaRPr lang="en-US" altLang="ja-JP" sz="28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>
              <a:buNone/>
            </a:pPr>
            <a:r>
              <a:rPr lang="ja-JP" altLang="en-US" sz="2800" dirty="0">
                <a:latin typeface="HGP創英角ｺﾞｼｯｸUB" pitchFamily="50" charset="-128"/>
                <a:ea typeface="HGP創英角ｺﾞｼｯｸUB" pitchFamily="50" charset="-128"/>
              </a:rPr>
              <a:t>（３</a:t>
            </a:r>
            <a:r>
              <a:rPr lang="ja-JP" altLang="en-US" sz="2800" dirty="0" smtClean="0">
                <a:latin typeface="HGP創英角ｺﾞｼｯｸUB" pitchFamily="50" charset="-128"/>
                <a:ea typeface="HGP創英角ｺﾞｼｯｸUB" pitchFamily="50" charset="-128"/>
              </a:rPr>
              <a:t>）共通の友達を確認。</a:t>
            </a:r>
            <a:endParaRPr lang="en-US" altLang="ja-JP" sz="28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>
              <a:buNone/>
            </a:pPr>
            <a:r>
              <a:rPr lang="ja-JP" altLang="en-US" sz="2800" dirty="0" smtClean="0">
                <a:latin typeface="HGP創英角ｺﾞｼｯｸUB" pitchFamily="50" charset="-128"/>
                <a:ea typeface="HGP創英角ｺﾞｼｯｸUB" pitchFamily="50" charset="-128"/>
              </a:rPr>
              <a:t>２．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友達</a:t>
            </a:r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申請を拒否（削除、ブロック）</a:t>
            </a:r>
            <a:endParaRPr lang="en-US" altLang="ja-JP" dirty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　自分の</a:t>
            </a:r>
            <a:r>
              <a:rPr lang="en-US" altLang="ja-JP" dirty="0">
                <a:latin typeface="HGP創英角ｺﾞｼｯｸUB" pitchFamily="50" charset="-128"/>
                <a:ea typeface="HGP創英角ｺﾞｼｯｸUB" pitchFamily="50" charset="-128"/>
              </a:rPr>
              <a:t>FB</a:t>
            </a:r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画面の＜友達＞リストから削除したい友達に対して</a:t>
            </a:r>
            <a:r>
              <a:rPr lang="en-US" altLang="ja-JP" dirty="0">
                <a:latin typeface="HGP創英角ｺﾞｼｯｸUB" pitchFamily="50" charset="-128"/>
                <a:ea typeface="HGP創英角ｺﾞｼｯｸUB" pitchFamily="50" charset="-128"/>
              </a:rPr>
              <a:t>『</a:t>
            </a:r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友達を削除する</a:t>
            </a:r>
            <a:r>
              <a:rPr lang="en-US" altLang="ja-JP" dirty="0">
                <a:latin typeface="HGP創英角ｺﾞｼｯｸUB" pitchFamily="50" charset="-128"/>
                <a:ea typeface="HGP創英角ｺﾞｼｯｸUB" pitchFamily="50" charset="-128"/>
              </a:rPr>
              <a:t>』</a:t>
            </a:r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を選びます。</a:t>
            </a:r>
            <a:endParaRPr lang="en-US" altLang="ja-JP" dirty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　スパム等ならば</a:t>
            </a:r>
            <a:r>
              <a:rPr lang="en-US" altLang="ja-JP" dirty="0">
                <a:latin typeface="HGP創英角ｺﾞｼｯｸUB" pitchFamily="50" charset="-128"/>
                <a:ea typeface="HGP創英角ｺﾞｼｯｸUB" pitchFamily="50" charset="-128"/>
              </a:rPr>
              <a:t>『</a:t>
            </a:r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ブロックする</a:t>
            </a:r>
            <a:r>
              <a:rPr lang="en-US" altLang="ja-JP" dirty="0">
                <a:latin typeface="HGP創英角ｺﾞｼｯｸUB" pitchFamily="50" charset="-128"/>
                <a:ea typeface="HGP創英角ｺﾞｼｯｸUB" pitchFamily="50" charset="-128"/>
              </a:rPr>
              <a:t>』</a:t>
            </a:r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を選びます。</a:t>
            </a:r>
            <a:endParaRPr lang="en-US" altLang="ja-JP" dirty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>
              <a:buNone/>
            </a:pP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5627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77382"/>
            <a:ext cx="6010841" cy="3411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円/楕円 2"/>
          <p:cNvSpPr/>
          <p:nvPr/>
        </p:nvSpPr>
        <p:spPr>
          <a:xfrm>
            <a:off x="3923928" y="3480400"/>
            <a:ext cx="424546" cy="4029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" name="円/楕円 3"/>
          <p:cNvSpPr/>
          <p:nvPr/>
        </p:nvSpPr>
        <p:spPr>
          <a:xfrm>
            <a:off x="5652120" y="4715677"/>
            <a:ext cx="555736" cy="54003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mtClean="0"/>
              <a:t>Ｖ</a:t>
            </a:r>
            <a:endParaRPr kumimoji="1" lang="ja-JP" alt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369" y="2673744"/>
            <a:ext cx="2505075" cy="3705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右矢印 1"/>
          <p:cNvSpPr/>
          <p:nvPr/>
        </p:nvSpPr>
        <p:spPr>
          <a:xfrm>
            <a:off x="6334369" y="4725144"/>
            <a:ext cx="253855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タイトル 1"/>
          <p:cNvSpPr txBox="1">
            <a:spLocks/>
          </p:cNvSpPr>
          <p:nvPr/>
        </p:nvSpPr>
        <p:spPr>
          <a:xfrm>
            <a:off x="457200" y="413792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友達申請へのブロックと削除</a:t>
            </a:r>
            <a:endParaRPr lang="ja-JP" altLang="en-US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9" name="円/楕円 8"/>
          <p:cNvSpPr/>
          <p:nvPr/>
        </p:nvSpPr>
        <p:spPr>
          <a:xfrm>
            <a:off x="6010200" y="5588157"/>
            <a:ext cx="2882280" cy="7211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mtClean="0"/>
              <a:t>Ｖ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4639441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設定：グループ退会</a:t>
            </a:r>
            <a:endParaRPr kumimoji="1" lang="ja-JP" altLang="en-US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90872" y="1556792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１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．</a:t>
            </a:r>
            <a:r>
              <a:rPr lang="en-US" altLang="ja-JP" dirty="0" smtClean="0">
                <a:latin typeface="HGP創英角ｺﾞｼｯｸUB" pitchFamily="50" charset="-128"/>
                <a:ea typeface="HGP創英角ｺﾞｼｯｸUB" pitchFamily="50" charset="-128"/>
              </a:rPr>
              <a:t>FB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グループから脱退する</a:t>
            </a: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>
              <a:buNone/>
            </a:pPr>
            <a:r>
              <a:rPr lang="ja-JP" altLang="en-US" sz="2800" dirty="0"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r>
              <a:rPr lang="ja-JP" altLang="en-US" sz="2800" dirty="0" smtClean="0">
                <a:latin typeface="HGP創英角ｺﾞｼｯｸUB" pitchFamily="50" charset="-128"/>
                <a:ea typeface="HGP創英角ｺﾞｼｯｸUB" pitchFamily="50" charset="-128"/>
              </a:rPr>
              <a:t>＜ホーム＞画面の左にある削除したいグループを選び、画面右上の＜歯車アイコン＞で</a:t>
            </a:r>
            <a:r>
              <a:rPr lang="en-US" altLang="ja-JP" sz="2800" dirty="0" smtClean="0">
                <a:latin typeface="HGP創英角ｺﾞｼｯｸUB" pitchFamily="50" charset="-128"/>
                <a:ea typeface="HGP創英角ｺﾞｼｯｸUB" pitchFamily="50" charset="-128"/>
              </a:rPr>
              <a:t>『</a:t>
            </a:r>
            <a:r>
              <a:rPr lang="ja-JP" altLang="en-US" sz="2800" dirty="0" smtClean="0">
                <a:latin typeface="HGP創英角ｺﾞｼｯｸUB" pitchFamily="50" charset="-128"/>
                <a:ea typeface="HGP創英角ｺﾞｼｯｸUB" pitchFamily="50" charset="-128"/>
              </a:rPr>
              <a:t>グループを退会する</a:t>
            </a:r>
            <a:r>
              <a:rPr lang="en-US" altLang="ja-JP" sz="2800" dirty="0" smtClean="0">
                <a:latin typeface="HGP創英角ｺﾞｼｯｸUB" pitchFamily="50" charset="-128"/>
                <a:ea typeface="HGP創英角ｺﾞｼｯｸUB" pitchFamily="50" charset="-128"/>
              </a:rPr>
              <a:t>』</a:t>
            </a:r>
            <a:r>
              <a:rPr lang="ja-JP" altLang="en-US" sz="2800" dirty="0" smtClean="0">
                <a:latin typeface="HGP創英角ｺﾞｼｯｸUB" pitchFamily="50" charset="-128"/>
                <a:ea typeface="HGP創英角ｺﾞｼｯｸUB" pitchFamily="50" charset="-128"/>
              </a:rPr>
              <a:t>を選びます。</a:t>
            </a:r>
            <a:endParaRPr lang="en-US" altLang="ja-JP" sz="28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>
              <a:buNone/>
            </a:pP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３．メンバー全員退会したら、自動消滅。</a:t>
            </a:r>
            <a:endParaRPr lang="ja-JP" altLang="en-US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198930"/>
            <a:ext cx="4786511" cy="2060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円/楕円 6"/>
          <p:cNvSpPr/>
          <p:nvPr/>
        </p:nvSpPr>
        <p:spPr>
          <a:xfrm>
            <a:off x="4499992" y="4621189"/>
            <a:ext cx="975079" cy="12241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" name="円/楕円 8"/>
          <p:cNvSpPr/>
          <p:nvPr/>
        </p:nvSpPr>
        <p:spPr>
          <a:xfrm>
            <a:off x="827584" y="5897303"/>
            <a:ext cx="975079" cy="19599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2243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偽アカウントに気を付ける</a:t>
            </a:r>
            <a:endParaRPr kumimoji="1" lang="ja-JP" altLang="en-US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4000" dirty="0"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r>
              <a:rPr lang="ja-JP" altLang="en-US" sz="4000" dirty="0" smtClean="0"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r>
              <a:rPr lang="en-US" altLang="ja-JP" sz="2400" dirty="0">
                <a:latin typeface="HGP創英角ｺﾞｼｯｸUB" pitchFamily="50" charset="-128"/>
                <a:ea typeface="HGP創英角ｺﾞｼｯｸUB" pitchFamily="50" charset="-128"/>
                <a:hlinkClick r:id="rId2"/>
              </a:rPr>
              <a:t>http://attrip.jp/99797</a:t>
            </a:r>
            <a:endParaRPr lang="en-US" altLang="ja-JP" sz="2400" dirty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>
              <a:buNone/>
            </a:pPr>
            <a:endParaRPr kumimoji="1" lang="en-US" altLang="ja-JP" sz="10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>
              <a:buNone/>
            </a:pPr>
            <a:r>
              <a:rPr lang="ja-JP" altLang="en-US" sz="1400" dirty="0"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endParaRPr lang="en-US" altLang="ja-JP" sz="14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>
              <a:buNone/>
            </a:pPr>
            <a:r>
              <a:rPr lang="ja-JP" altLang="en-US" sz="2800" dirty="0" smtClean="0">
                <a:latin typeface="HGP創英角ｺﾞｼｯｸUB" pitchFamily="50" charset="-128"/>
                <a:ea typeface="HGP創英角ｺﾞｼｯｸUB" pitchFamily="50" charset="-128"/>
              </a:rPr>
              <a:t>＜</a:t>
            </a:r>
            <a:r>
              <a:rPr lang="ja-JP" altLang="en-US" sz="2800" dirty="0">
                <a:latin typeface="HGP創英角ｺﾞｼｯｸUB" pitchFamily="50" charset="-128"/>
                <a:ea typeface="HGP創英角ｺﾞｼｯｸUB" pitchFamily="50" charset="-128"/>
              </a:rPr>
              <a:t>例えば</a:t>
            </a:r>
            <a:r>
              <a:rPr lang="ja-JP" altLang="en-US" sz="2800" dirty="0" smtClean="0">
                <a:latin typeface="HGP創英角ｺﾞｼｯｸUB" pitchFamily="50" charset="-128"/>
                <a:ea typeface="HGP創英角ｺﾞｼｯｸUB" pitchFamily="50" charset="-128"/>
              </a:rPr>
              <a:t>＞</a:t>
            </a:r>
            <a:endParaRPr lang="en-US" altLang="ja-JP" sz="28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>
              <a:buNone/>
            </a:pPr>
            <a:r>
              <a:rPr lang="ja-JP" altLang="en-US" sz="2800" dirty="0" smtClean="0">
                <a:latin typeface="HGP創英角ｺﾞｼｯｸUB" pitchFamily="50" charset="-128"/>
                <a:ea typeface="HGP創英角ｺﾞｼｯｸUB" pitchFamily="50" charset="-128"/>
              </a:rPr>
              <a:t>♡その方を知ってますか</a:t>
            </a:r>
            <a:endParaRPr lang="en-US" altLang="ja-JP" sz="28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>
              <a:buNone/>
            </a:pPr>
            <a:r>
              <a:rPr lang="ja-JP" altLang="en-US" sz="2800" dirty="0" smtClean="0">
                <a:latin typeface="HGP創英角ｺﾞｼｯｸUB" pitchFamily="50" charset="-128"/>
                <a:ea typeface="HGP創英角ｺﾞｼｯｸUB" pitchFamily="50" charset="-128"/>
              </a:rPr>
              <a:t>♡出来立てアカウント</a:t>
            </a:r>
            <a:endParaRPr lang="en-US" altLang="ja-JP" sz="28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>
              <a:buNone/>
            </a:pPr>
            <a:r>
              <a:rPr kumimoji="1" lang="ja-JP" altLang="en-US" sz="2800" dirty="0" smtClean="0">
                <a:latin typeface="HGP創英角ｺﾞｼｯｸUB" pitchFamily="50" charset="-128"/>
                <a:ea typeface="HGP創英角ｺﾞｼｯｸUB" pitchFamily="50" charset="-128"/>
              </a:rPr>
              <a:t>♡</a:t>
            </a:r>
            <a:r>
              <a:rPr lang="ja-JP" altLang="en-US" sz="2800" dirty="0" smtClean="0">
                <a:latin typeface="HGP創英角ｺﾞｼｯｸUB" pitchFamily="50" charset="-128"/>
                <a:ea typeface="HGP創英角ｺﾞｼｯｸUB" pitchFamily="50" charset="-128"/>
              </a:rPr>
              <a:t>プロフィール♂、名前♀</a:t>
            </a:r>
            <a:endParaRPr kumimoji="1" lang="en-US" altLang="ja-JP" sz="28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>
              <a:buNone/>
            </a:pPr>
            <a:r>
              <a:rPr lang="ja-JP" altLang="en-US" sz="2800" dirty="0" smtClean="0">
                <a:latin typeface="HGP創英角ｺﾞｼｯｸUB" pitchFamily="50" charset="-128"/>
                <a:ea typeface="HGP創英角ｺﾞｼｯｸUB" pitchFamily="50" charset="-128"/>
              </a:rPr>
              <a:t>♡共通の友達いない</a:t>
            </a:r>
            <a:endParaRPr lang="en-US" altLang="ja-JP" sz="28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>
              <a:buNone/>
            </a:pPr>
            <a:r>
              <a:rPr lang="ja-JP" altLang="en-US" sz="2800" dirty="0" smtClean="0">
                <a:latin typeface="HGP創英角ｺﾞｼｯｸUB" pitchFamily="50" charset="-128"/>
                <a:ea typeface="HGP創英角ｺﾞｼｯｸUB" pitchFamily="50" charset="-128"/>
              </a:rPr>
              <a:t>♡ちょっと可愛い写真</a:t>
            </a:r>
            <a:endParaRPr kumimoji="1" lang="en-US" altLang="ja-JP" sz="28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>
              <a:buNone/>
            </a:pPr>
            <a:endParaRPr kumimoji="1" lang="en-US" altLang="ja-JP" sz="2800" dirty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>
              <a:buNone/>
            </a:pPr>
            <a:r>
              <a:rPr lang="ja-JP" altLang="en-US" sz="2000" dirty="0" smtClean="0"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endParaRPr kumimoji="1" lang="ja-JP" altLang="en-US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pic>
        <p:nvPicPr>
          <p:cNvPr id="12291" name="Picture 3" descr="C:\Users\CARLKAZU\AppData\Local\Microsoft\Windows\Temporary Internet Files\Content.IE5\MY3GCF4B\MC90037014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490539"/>
            <a:ext cx="1351096" cy="1426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60111">
            <a:off x="4731672" y="2944431"/>
            <a:ext cx="3712546" cy="3024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96679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4347" y="332656"/>
            <a:ext cx="8229600" cy="1066800"/>
          </a:xfrm>
        </p:spPr>
        <p:txBody>
          <a:bodyPr>
            <a:normAutofit/>
          </a:bodyPr>
          <a:lstStyle/>
          <a:p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情報活動のマイ道具</a:t>
            </a:r>
            <a:endParaRPr kumimoji="1" lang="ja-JP" altLang="en-US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pic>
        <p:nvPicPr>
          <p:cNvPr id="8194" name="Picture 2" descr="C:\Users\CARLKAZU\Pictures\2013-05-11\IMG_409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766" y="2780928"/>
            <a:ext cx="4456832" cy="3342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角丸四角形吹き出し 4"/>
          <p:cNvSpPr/>
          <p:nvPr/>
        </p:nvSpPr>
        <p:spPr>
          <a:xfrm>
            <a:off x="5979966" y="1556792"/>
            <a:ext cx="2304256" cy="648072"/>
          </a:xfrm>
          <a:prstGeom prst="wedgeRoundRectCallout">
            <a:avLst>
              <a:gd name="adj1" fmla="val -81932"/>
              <a:gd name="adj2" fmla="val 138647"/>
              <a:gd name="adj3" fmla="val 1666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latin typeface="HGP創英角ｺﾞｼｯｸUB" pitchFamily="50" charset="-128"/>
                <a:ea typeface="HGP創英角ｺﾞｼｯｸUB" pitchFamily="50" charset="-128"/>
              </a:rPr>
              <a:t>ノートパソコン</a:t>
            </a:r>
            <a:endParaRPr kumimoji="1" lang="ja-JP" altLang="en-US" sz="2400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pic>
        <p:nvPicPr>
          <p:cNvPr id="8195" name="Picture 3" descr="C:\Users\CARLKAZU\AppData\Local\Microsoft\Windows\Temporary Internet Files\Content.IE5\SUBF5U6E\MC90039684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005" y="3717032"/>
            <a:ext cx="185737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角丸四角形吹き出し 8"/>
          <p:cNvSpPr/>
          <p:nvPr/>
        </p:nvSpPr>
        <p:spPr>
          <a:xfrm>
            <a:off x="6844062" y="2650897"/>
            <a:ext cx="2120426" cy="648072"/>
          </a:xfrm>
          <a:prstGeom prst="wedgeRoundRectCallout">
            <a:avLst>
              <a:gd name="adj1" fmla="val -22092"/>
              <a:gd name="adj2" fmla="val 147605"/>
              <a:gd name="adj3" fmla="val 1666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>
                <a:latin typeface="HGP創英角ｺﾞｼｯｸUB" pitchFamily="50" charset="-128"/>
                <a:ea typeface="HGP創英角ｺﾞｼｯｸUB" pitchFamily="50" charset="-128"/>
              </a:rPr>
              <a:t>デジカメ</a:t>
            </a:r>
            <a:endParaRPr kumimoji="1" lang="ja-JP" altLang="en-US" sz="2400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0" name="角丸四角形吹き出し 9"/>
          <p:cNvSpPr/>
          <p:nvPr/>
        </p:nvSpPr>
        <p:spPr>
          <a:xfrm>
            <a:off x="6844062" y="4725144"/>
            <a:ext cx="2120426" cy="864096"/>
          </a:xfrm>
          <a:prstGeom prst="wedgeRoundRectCallout">
            <a:avLst>
              <a:gd name="adj1" fmla="val -126820"/>
              <a:gd name="adj2" fmla="val -112190"/>
              <a:gd name="adj3" fmla="val 1666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dirty="0" smtClean="0">
                <a:latin typeface="HGP創英角ｺﾞｼｯｸUB" pitchFamily="50" charset="-128"/>
                <a:ea typeface="HGP創英角ｺﾞｼｯｸUB" pitchFamily="50" charset="-128"/>
              </a:rPr>
              <a:t>Tab</a:t>
            </a:r>
            <a:r>
              <a:rPr lang="ja-JP" altLang="en-US" sz="2400" dirty="0" smtClean="0">
                <a:latin typeface="HGP創英角ｺﾞｼｯｸUB" pitchFamily="50" charset="-128"/>
                <a:ea typeface="HGP創英角ｺﾞｼｯｸUB" pitchFamily="50" charset="-128"/>
              </a:rPr>
              <a:t>形</a:t>
            </a:r>
            <a:r>
              <a:rPr lang="en-US" altLang="ja-JP" sz="2400" dirty="0" smtClean="0">
                <a:latin typeface="HGP創英角ｺﾞｼｯｸUB" pitchFamily="50" charset="-128"/>
                <a:ea typeface="HGP創英角ｺﾞｼｯｸUB" pitchFamily="50" charset="-128"/>
              </a:rPr>
              <a:t>wi-fi</a:t>
            </a:r>
          </a:p>
          <a:p>
            <a:pPr algn="ctr"/>
            <a:r>
              <a:rPr lang="ja-JP" altLang="en-US" sz="2000" dirty="0" smtClean="0">
                <a:latin typeface="HGP創英角ｺﾞｼｯｸUB" pitchFamily="50" charset="-128"/>
                <a:ea typeface="HGP創英角ｺﾞｼｯｸUB" pitchFamily="50" charset="-128"/>
              </a:rPr>
              <a:t>（テザリング形</a:t>
            </a:r>
            <a:r>
              <a:rPr lang="ja-JP" altLang="en-US" sz="2400" dirty="0" smtClean="0">
                <a:latin typeface="HGP創英角ｺﾞｼｯｸUB" pitchFamily="50" charset="-128"/>
                <a:ea typeface="HGP創英角ｺﾞｼｯｸUB" pitchFamily="50" charset="-128"/>
              </a:rPr>
              <a:t>）</a:t>
            </a:r>
            <a:endParaRPr kumimoji="1" lang="ja-JP" altLang="en-US" sz="2400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1" name="角丸四角形吹き出し 10"/>
          <p:cNvSpPr/>
          <p:nvPr/>
        </p:nvSpPr>
        <p:spPr>
          <a:xfrm>
            <a:off x="5125823" y="5386703"/>
            <a:ext cx="1708286" cy="864096"/>
          </a:xfrm>
          <a:prstGeom prst="wedgeRoundRectCallout">
            <a:avLst>
              <a:gd name="adj1" fmla="val -126303"/>
              <a:gd name="adj2" fmla="val -43322"/>
              <a:gd name="adj3" fmla="val 1666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>
                <a:latin typeface="HGP創英角ｺﾞｼｯｸUB" pitchFamily="50" charset="-128"/>
                <a:ea typeface="HGP創英角ｺﾞｼｯｸUB" pitchFamily="50" charset="-128"/>
              </a:rPr>
              <a:t>通信</a:t>
            </a:r>
            <a:r>
              <a:rPr lang="ja-JP" altLang="en-US" sz="2400" dirty="0">
                <a:latin typeface="HGP創英角ｺﾞｼｯｸUB" pitchFamily="50" charset="-128"/>
                <a:ea typeface="HGP創英角ｺﾞｼｯｸUB" pitchFamily="50" charset="-128"/>
              </a:rPr>
              <a:t>カード</a:t>
            </a:r>
            <a:endParaRPr lang="en-US" altLang="ja-JP" sz="24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algn="ctr"/>
            <a:r>
              <a:rPr lang="ja-JP" altLang="en-US" sz="2400" dirty="0" smtClean="0">
                <a:latin typeface="HGP創英角ｺﾞｼｯｸUB" pitchFamily="50" charset="-128"/>
                <a:ea typeface="HGP創英角ｺﾞｼｯｸUB" pitchFamily="50" charset="-128"/>
              </a:rPr>
              <a:t>（従来）</a:t>
            </a:r>
            <a:endParaRPr kumimoji="1" lang="ja-JP" altLang="en-US" sz="2400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2" name="角丸四角形吹き出し 11"/>
          <p:cNvSpPr/>
          <p:nvPr/>
        </p:nvSpPr>
        <p:spPr>
          <a:xfrm>
            <a:off x="1038365" y="2326861"/>
            <a:ext cx="2120426" cy="648072"/>
          </a:xfrm>
          <a:prstGeom prst="wedgeRoundRectCallout">
            <a:avLst>
              <a:gd name="adj1" fmla="val 45674"/>
              <a:gd name="adj2" fmla="val 288140"/>
              <a:gd name="adj3" fmla="val 1666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>
                <a:latin typeface="HGP創英角ｺﾞｼｯｸUB" pitchFamily="50" charset="-128"/>
                <a:ea typeface="HGP創英角ｺﾞｼｯｸUB" pitchFamily="50" charset="-128"/>
              </a:rPr>
              <a:t>ドコモ携帯</a:t>
            </a:r>
            <a:endParaRPr lang="en-US" altLang="ja-JP" sz="2400" dirty="0" smtClean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36169" y="5981657"/>
            <a:ext cx="381642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通信料金とバッテリー消費に留意！</a:t>
            </a:r>
            <a:endParaRPr kumimoji="1" lang="ja-JP" altLang="en-US" dirty="0">
              <a:solidFill>
                <a:srgbClr val="FF000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pic>
        <p:nvPicPr>
          <p:cNvPr id="1026" name="Picture 2" descr="C:\Users\CARLKAZU\AppData\Local\Microsoft\Windows\Temporary Internet Files\Content.IE5\8354QL44\MC900297979[1].wmf"/>
          <p:cNvPicPr>
            <a:picLocks noChangeAspect="1" noChangeArrowheads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76" y="4088407"/>
            <a:ext cx="1304216" cy="914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角丸四角形吹き出し 12"/>
          <p:cNvSpPr/>
          <p:nvPr/>
        </p:nvSpPr>
        <p:spPr>
          <a:xfrm>
            <a:off x="259316" y="3299352"/>
            <a:ext cx="2120426" cy="648072"/>
          </a:xfrm>
          <a:prstGeom prst="wedgeRoundRectCallout">
            <a:avLst>
              <a:gd name="adj1" fmla="val -8401"/>
              <a:gd name="adj2" fmla="val 144805"/>
              <a:gd name="adj3" fmla="val 1666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>
                <a:latin typeface="HGP創英角ｺﾞｼｯｸUB" pitchFamily="50" charset="-128"/>
                <a:ea typeface="HGP創英角ｺﾞｼｯｸUB" pitchFamily="50" charset="-128"/>
              </a:rPr>
              <a:t>電池、充電器</a:t>
            </a:r>
            <a:endParaRPr lang="en-US" altLang="ja-JP" sz="2400" dirty="0" smtClean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4284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6188">
            <a:off x="5616769" y="3738680"/>
            <a:ext cx="3224927" cy="255599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もう少し知ってみる</a:t>
            </a:r>
            <a:endParaRPr kumimoji="1" lang="ja-JP" altLang="en-US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2400" dirty="0" smtClean="0">
                <a:latin typeface="HGP創英角ｺﾞｼｯｸUB" pitchFamily="50" charset="-128"/>
                <a:ea typeface="HGP創英角ｺﾞｼｯｸUB" pitchFamily="50" charset="-128"/>
              </a:rPr>
              <a:t>１．ＦＢ</a:t>
            </a:r>
            <a:r>
              <a:rPr lang="en-US" altLang="ja-JP" sz="2400" dirty="0" err="1">
                <a:latin typeface="HGP創英角ｺﾞｼｯｸUB" pitchFamily="50" charset="-128"/>
                <a:ea typeface="HGP創英角ｺﾞｼｯｸUB" pitchFamily="50" charset="-128"/>
              </a:rPr>
              <a:t>navi</a:t>
            </a:r>
            <a:r>
              <a:rPr lang="ja-JP" altLang="en-US" sz="2400" dirty="0">
                <a:latin typeface="HGP創英角ｺﾞｼｯｸUB" pitchFamily="50" charset="-128"/>
                <a:ea typeface="HGP創英角ｺﾞｼｯｸUB" pitchFamily="50" charset="-128"/>
              </a:rPr>
              <a:t>　　 </a:t>
            </a:r>
            <a:r>
              <a:rPr lang="en-US" altLang="ja-JP" sz="1400" dirty="0" smtClean="0">
                <a:latin typeface="HGP創英角ｺﾞｼｯｸUB" pitchFamily="50" charset="-128"/>
                <a:ea typeface="HGP創英角ｺﾞｼｯｸUB" pitchFamily="50" charset="-128"/>
                <a:hlinkClick r:id="rId3"/>
              </a:rPr>
              <a:t>http</a:t>
            </a:r>
            <a:r>
              <a:rPr lang="en-US" altLang="ja-JP" sz="1400" dirty="0">
                <a:latin typeface="HGP創英角ｺﾞｼｯｸUB" pitchFamily="50" charset="-128"/>
                <a:ea typeface="HGP創英角ｺﾞｼｯｸUB" pitchFamily="50" charset="-128"/>
                <a:hlinkClick r:id="rId3"/>
              </a:rPr>
              <a:t>://f-navigation.jp/manual</a:t>
            </a:r>
            <a:r>
              <a:rPr lang="en-US" altLang="ja-JP" sz="1400" dirty="0" smtClean="0">
                <a:latin typeface="HGP創英角ｺﾞｼｯｸUB" pitchFamily="50" charset="-128"/>
                <a:ea typeface="HGP創英角ｺﾞｼｯｸUB" pitchFamily="50" charset="-128"/>
                <a:hlinkClick r:id="rId3"/>
              </a:rPr>
              <a:t>/</a:t>
            </a:r>
            <a:r>
              <a:rPr lang="ja-JP" altLang="en-US" sz="1400" dirty="0" smtClean="0"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endParaRPr lang="en-US" altLang="ja-JP" sz="14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>
              <a:buNone/>
            </a:pPr>
            <a:r>
              <a:rPr lang="ja-JP" altLang="en-US" sz="1400" dirty="0"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r>
              <a:rPr lang="ja-JP" altLang="en-US" sz="1400" dirty="0" smtClean="0">
                <a:latin typeface="HGP創英角ｺﾞｼｯｸUB" pitchFamily="50" charset="-128"/>
                <a:ea typeface="HGP創英角ｺﾞｼｯｸUB" pitchFamily="50" charset="-128"/>
              </a:rPr>
              <a:t>　　　（初心者向けガイド）　　</a:t>
            </a:r>
            <a:r>
              <a:rPr lang="en-US" altLang="ja-JP" sz="1400" dirty="0">
                <a:hlinkClick r:id="rId4"/>
              </a:rPr>
              <a:t>http://facebook.arttimes.info/?p=453</a:t>
            </a:r>
            <a:endParaRPr lang="en-US" altLang="ja-JP" sz="1400" dirty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>
              <a:buNone/>
            </a:pPr>
            <a:r>
              <a:rPr lang="ja-JP" altLang="en-US" sz="2400" dirty="0" smtClean="0">
                <a:latin typeface="HGP創英角ｺﾞｼｯｸUB" pitchFamily="50" charset="-128"/>
                <a:ea typeface="HGP創英角ｺﾞｼｯｸUB" pitchFamily="50" charset="-128"/>
              </a:rPr>
              <a:t>２．ＦＢ</a:t>
            </a:r>
            <a:r>
              <a:rPr lang="ja-JP" altLang="en-US" sz="2400" dirty="0">
                <a:latin typeface="HGP創英角ｺﾞｼｯｸUB" pitchFamily="50" charset="-128"/>
                <a:ea typeface="HGP創英角ｺﾞｼｯｸUB" pitchFamily="50" charset="-128"/>
              </a:rPr>
              <a:t>ページ　</a:t>
            </a:r>
            <a:r>
              <a:rPr lang="en-US" altLang="ja-JP" sz="1400" dirty="0">
                <a:latin typeface="HGP創英角ｺﾞｼｯｸUB" pitchFamily="50" charset="-128"/>
                <a:ea typeface="HGP創英角ｺﾞｼｯｸUB" pitchFamily="50" charset="-128"/>
                <a:hlinkClick r:id="rId5"/>
              </a:rPr>
              <a:t>http://</a:t>
            </a:r>
            <a:r>
              <a:rPr lang="en-US" altLang="ja-JP" sz="1400" dirty="0" smtClean="0">
                <a:latin typeface="HGP創英角ｺﾞｼｯｸUB" pitchFamily="50" charset="-128"/>
                <a:ea typeface="HGP創英角ｺﾞｼｯｸUB" pitchFamily="50" charset="-128"/>
                <a:hlinkClick r:id="rId5"/>
              </a:rPr>
              <a:t>f-navigation.jp/manual/pages/about.html</a:t>
            </a:r>
            <a:r>
              <a:rPr lang="ja-JP" altLang="en-US" sz="1400" dirty="0" smtClean="0"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endParaRPr lang="en-US" altLang="ja-JP" sz="2400" dirty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>
              <a:buNone/>
            </a:pPr>
            <a:r>
              <a:rPr lang="ja-JP" altLang="en-US" sz="2400" dirty="0">
                <a:latin typeface="HGP創英角ｺﾞｼｯｸUB" pitchFamily="50" charset="-128"/>
                <a:ea typeface="HGP創英角ｺﾞｼｯｸUB" pitchFamily="50" charset="-128"/>
              </a:rPr>
              <a:t>３．</a:t>
            </a:r>
            <a:r>
              <a:rPr lang="ja-JP" altLang="en-US" sz="2400" dirty="0" smtClean="0">
                <a:latin typeface="HGP創英角ｺﾞｼｯｸUB" pitchFamily="50" charset="-128"/>
                <a:ea typeface="HGP創英角ｺﾞｼｯｸUB" pitchFamily="50" charset="-128"/>
              </a:rPr>
              <a:t>ＦＢモバイル　</a:t>
            </a:r>
            <a:r>
              <a:rPr lang="en-US" altLang="ja-JP" sz="1400" dirty="0" smtClean="0">
                <a:latin typeface="HGP創英角ｺﾞｼｯｸUB" pitchFamily="50" charset="-128"/>
                <a:ea typeface="HGP創英角ｺﾞｼｯｸUB" pitchFamily="50" charset="-128"/>
                <a:hlinkClick r:id="rId6"/>
              </a:rPr>
              <a:t>https</a:t>
            </a:r>
            <a:r>
              <a:rPr lang="en-US" altLang="ja-JP" sz="1400" dirty="0">
                <a:latin typeface="HGP創英角ｺﾞｼｯｸUB" pitchFamily="50" charset="-128"/>
                <a:ea typeface="HGP創英角ｺﾞｼｯｸUB" pitchFamily="50" charset="-128"/>
                <a:hlinkClick r:id="rId6"/>
              </a:rPr>
              <a:t>://www.facebook.com/mobile</a:t>
            </a:r>
            <a:r>
              <a:rPr lang="en-US" altLang="ja-JP" sz="1400" dirty="0" smtClean="0">
                <a:latin typeface="HGP創英角ｺﾞｼｯｸUB" pitchFamily="50" charset="-128"/>
                <a:ea typeface="HGP創英角ｺﾞｼｯｸUB" pitchFamily="50" charset="-128"/>
                <a:hlinkClick r:id="rId6"/>
              </a:rPr>
              <a:t>/</a:t>
            </a:r>
            <a:r>
              <a:rPr lang="ja-JP" altLang="en-US" sz="1400" dirty="0" smtClean="0"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endParaRPr lang="en-US" altLang="ja-JP" sz="1400" dirty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>
              <a:buNone/>
            </a:pPr>
            <a:r>
              <a:rPr lang="ja-JP" altLang="en-US" sz="2400" dirty="0" smtClean="0"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r>
              <a:rPr lang="ja-JP" altLang="en-US" sz="2400" dirty="0">
                <a:latin typeface="HGP創英角ｺﾞｼｯｸUB" pitchFamily="50" charset="-128"/>
                <a:ea typeface="HGP創英角ｺﾞｼｯｸUB" pitchFamily="50" charset="-128"/>
              </a:rPr>
              <a:t>　　　　　　　　</a:t>
            </a:r>
            <a:r>
              <a:rPr lang="en-US" altLang="ja-JP" sz="1050" dirty="0">
                <a:latin typeface="HGP創英角ｺﾞｼｯｸUB" pitchFamily="50" charset="-128"/>
                <a:ea typeface="HGP創英角ｺﾞｼｯｸUB" pitchFamily="50" charset="-128"/>
                <a:hlinkClick r:id="rId7"/>
              </a:rPr>
              <a:t>http</a:t>
            </a:r>
            <a:r>
              <a:rPr lang="en-US" altLang="ja-JP" sz="1050" dirty="0" smtClean="0">
                <a:latin typeface="HGP創英角ｺﾞｼｯｸUB" pitchFamily="50" charset="-128"/>
                <a:ea typeface="HGP創英角ｺﾞｼｯｸUB" pitchFamily="50" charset="-128"/>
                <a:hlinkClick r:id="rId7"/>
              </a:rPr>
              <a:t>://f-navigation.jp/manual/mobile/featurephone.html</a:t>
            </a:r>
            <a:r>
              <a:rPr lang="ja-JP" altLang="en-US" sz="1050" dirty="0" smtClean="0"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endParaRPr lang="en-US" altLang="ja-JP" sz="105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>
              <a:buNone/>
            </a:pPr>
            <a:endParaRPr kumimoji="1" lang="en-US" altLang="ja-JP" sz="10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>
              <a:buNone/>
            </a:pPr>
            <a:r>
              <a:rPr lang="ja-JP" altLang="en-US" sz="1400" dirty="0"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endParaRPr lang="en-US" altLang="ja-JP" sz="14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>
              <a:buNone/>
            </a:pPr>
            <a:r>
              <a:rPr lang="ja-JP" altLang="en-US" sz="2800" dirty="0" smtClean="0">
                <a:latin typeface="HGP創英角ｺﾞｼｯｸUB" pitchFamily="50" charset="-128"/>
                <a:ea typeface="HGP創英角ｺﾞｼｯｸUB" pitchFamily="50" charset="-128"/>
              </a:rPr>
              <a:t>＜早く覚えるコツ＞</a:t>
            </a:r>
            <a:endParaRPr lang="en-US" altLang="ja-JP" sz="28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>
              <a:buNone/>
            </a:pPr>
            <a:r>
              <a:rPr lang="ja-JP" altLang="en-US" sz="2800" dirty="0" smtClean="0">
                <a:latin typeface="HGP創英角ｺﾞｼｯｸUB" pitchFamily="50" charset="-128"/>
                <a:ea typeface="HGP創英角ｺﾞｼｯｸUB" pitchFamily="50" charset="-128"/>
              </a:rPr>
              <a:t>♡何より楽しむことを目的にする</a:t>
            </a:r>
            <a:endParaRPr lang="en-US" altLang="ja-JP" sz="28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>
              <a:buNone/>
            </a:pPr>
            <a:r>
              <a:rPr lang="ja-JP" altLang="en-US" sz="2800" dirty="0" smtClean="0">
                <a:latin typeface="HGP創英角ｺﾞｼｯｸUB" pitchFamily="50" charset="-128"/>
                <a:ea typeface="HGP創英角ｺﾞｼｯｸUB" pitchFamily="50" charset="-128"/>
              </a:rPr>
              <a:t>♡気楽な仲間と試してみる</a:t>
            </a:r>
            <a:endParaRPr lang="en-US" altLang="ja-JP" sz="28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>
              <a:buNone/>
            </a:pPr>
            <a:r>
              <a:rPr kumimoji="1" lang="ja-JP" altLang="en-US" sz="2800" dirty="0" smtClean="0">
                <a:latin typeface="HGP創英角ｺﾞｼｯｸUB" pitchFamily="50" charset="-128"/>
                <a:ea typeface="HGP創英角ｺﾞｼｯｸUB" pitchFamily="50" charset="-128"/>
              </a:rPr>
              <a:t>♡習うより慣れる</a:t>
            </a:r>
            <a:endParaRPr kumimoji="1" lang="en-US" altLang="ja-JP" sz="28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>
              <a:buNone/>
            </a:pPr>
            <a:r>
              <a:rPr lang="ja-JP" altLang="en-US" sz="2800" dirty="0" smtClean="0">
                <a:latin typeface="HGP創英角ｺﾞｼｯｸUB" pitchFamily="50" charset="-128"/>
                <a:ea typeface="HGP創英角ｺﾞｼｯｸUB" pitchFamily="50" charset="-128"/>
              </a:rPr>
              <a:t>♡他人の真似が上達上手</a:t>
            </a:r>
            <a:endParaRPr kumimoji="1" lang="en-US" altLang="ja-JP" sz="28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>
              <a:buNone/>
            </a:pPr>
            <a:endParaRPr kumimoji="1" lang="en-US" altLang="ja-JP" sz="2800" dirty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>
              <a:buNone/>
            </a:pPr>
            <a:r>
              <a:rPr lang="ja-JP" altLang="en-US" sz="2000" dirty="0" smtClean="0"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endParaRPr kumimoji="1" lang="ja-JP" altLang="en-US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pic>
        <p:nvPicPr>
          <p:cNvPr id="12291" name="Picture 3" descr="C:\Users\CARLKAZU\AppData\Local\Microsoft\Windows\Temporary Internet Files\Content.IE5\MY3GCF4B\MC900370140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3763" y="490539"/>
            <a:ext cx="1351096" cy="1426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644048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プレースホルダー 4"/>
          <p:cNvSpPr>
            <a:spLocks noGrp="1"/>
          </p:cNvSpPr>
          <p:nvPr>
            <p:ph type="body" idx="1"/>
          </p:nvPr>
        </p:nvSpPr>
        <p:spPr>
          <a:xfrm>
            <a:off x="675446" y="4653136"/>
            <a:ext cx="7772400" cy="1500187"/>
          </a:xfrm>
        </p:spPr>
        <p:txBody>
          <a:bodyPr>
            <a:noAutofit/>
          </a:bodyPr>
          <a:lstStyle/>
          <a:p>
            <a:pPr algn="ctr"/>
            <a:r>
              <a:rPr kumimoji="1" lang="ja-JP" altLang="en-US" sz="3200" dirty="0" smtClean="0">
                <a:solidFill>
                  <a:srgbClr val="00B050"/>
                </a:solidFill>
              </a:rPr>
              <a:t>とりあえず始めてみましょう</a:t>
            </a:r>
            <a:endParaRPr kumimoji="1" lang="en-US" altLang="ja-JP" sz="3200" dirty="0" smtClean="0">
              <a:solidFill>
                <a:srgbClr val="00B050"/>
              </a:solidFill>
            </a:endParaRPr>
          </a:p>
          <a:p>
            <a:pPr algn="ctr"/>
            <a:r>
              <a:rPr lang="ja-JP" altLang="en-US" sz="3200" dirty="0" smtClean="0">
                <a:solidFill>
                  <a:srgbClr val="00B050"/>
                </a:solidFill>
              </a:rPr>
              <a:t>新しい友達つながりから、新たな機会が</a:t>
            </a:r>
            <a:endParaRPr kumimoji="1" lang="ja-JP" altLang="en-US" sz="3200" dirty="0">
              <a:solidFill>
                <a:srgbClr val="00B05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6" y="548680"/>
            <a:ext cx="8124319" cy="3630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47382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3568" y="2780928"/>
            <a:ext cx="7772400" cy="1362075"/>
          </a:xfrm>
        </p:spPr>
        <p:txBody>
          <a:bodyPr/>
          <a:lstStyle/>
          <a:p>
            <a:pPr algn="ctr"/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フェイスブックアカウントを作る</a:t>
            </a:r>
            <a:endParaRPr kumimoji="1" lang="ja-JP" altLang="en-US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024991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自分のアカウントを作る</a:t>
            </a:r>
            <a:endParaRPr kumimoji="1" lang="ja-JP" altLang="en-US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2400" dirty="0" smtClean="0">
                <a:latin typeface="HGP創英角ｺﾞｼｯｸUB" pitchFamily="50" charset="-128"/>
                <a:ea typeface="HGP創英角ｺﾞｼｯｸUB" pitchFamily="50" charset="-128"/>
              </a:rPr>
              <a:t>お役立ちサイト　</a:t>
            </a:r>
            <a:r>
              <a:rPr lang="en-US" altLang="ja-JP" sz="2400" dirty="0" smtClean="0">
                <a:latin typeface="HGP創英角ｺﾞｼｯｸUB" pitchFamily="50" charset="-128"/>
                <a:ea typeface="HGP創英角ｺﾞｼｯｸUB" pitchFamily="50" charset="-128"/>
              </a:rPr>
              <a:t>Facebook </a:t>
            </a:r>
            <a:r>
              <a:rPr lang="en-US" altLang="ja-JP" sz="2400" dirty="0" err="1" smtClean="0">
                <a:latin typeface="HGP創英角ｺﾞｼｯｸUB" pitchFamily="50" charset="-128"/>
                <a:ea typeface="HGP創英角ｺﾞｼｯｸUB" pitchFamily="50" charset="-128"/>
              </a:rPr>
              <a:t>navi</a:t>
            </a:r>
            <a:r>
              <a:rPr lang="ja-JP" altLang="en-US" sz="2400" dirty="0" smtClean="0">
                <a:latin typeface="HGP創英角ｺﾞｼｯｸUB" pitchFamily="50" charset="-128"/>
                <a:ea typeface="HGP創英角ｺﾞｼｯｸUB" pitchFamily="50" charset="-128"/>
              </a:rPr>
              <a:t>（マニュアル）</a:t>
            </a:r>
            <a:endParaRPr lang="en-US" altLang="ja-JP" sz="24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>
              <a:buNone/>
            </a:pPr>
            <a:r>
              <a:rPr lang="ja-JP" altLang="en-US" sz="2800" dirty="0" smtClean="0">
                <a:latin typeface="HGP創英角ｺﾞｼｯｸUB" pitchFamily="50" charset="-128"/>
                <a:ea typeface="HGP創英角ｺﾞｼｯｸUB" pitchFamily="50" charset="-128"/>
              </a:rPr>
              <a:t>　 </a:t>
            </a:r>
            <a:r>
              <a:rPr lang="en-US" altLang="ja-JP" sz="2800" dirty="0" smtClean="0">
                <a:latin typeface="HGP創英角ｺﾞｼｯｸUB" pitchFamily="50" charset="-128"/>
                <a:ea typeface="HGP創英角ｺﾞｼｯｸUB" pitchFamily="50" charset="-128"/>
                <a:hlinkClick r:id="rId2"/>
              </a:rPr>
              <a:t>http://f-navigation.jp/</a:t>
            </a:r>
            <a:endParaRPr lang="en-US" altLang="ja-JP" sz="28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>
              <a:buNone/>
            </a:pPr>
            <a:r>
              <a:rPr lang="ja-JP" altLang="en-US" sz="2400" dirty="0" smtClean="0">
                <a:latin typeface="HGP創英角ｺﾞｼｯｸUB" pitchFamily="50" charset="-128"/>
                <a:ea typeface="HGP創英角ｺﾞｼｯｸUB" pitchFamily="50" charset="-128"/>
              </a:rPr>
              <a:t>１．個人</a:t>
            </a:r>
            <a:r>
              <a:rPr lang="ja-JP" altLang="en-US" sz="2400" dirty="0">
                <a:latin typeface="HGP創英角ｺﾞｼｯｸUB" pitchFamily="50" charset="-128"/>
                <a:ea typeface="HGP創英角ｺﾞｼｯｸUB" pitchFamily="50" charset="-128"/>
              </a:rPr>
              <a:t>アカウント　　プロフィール写真、ヘッダー写真</a:t>
            </a:r>
            <a:r>
              <a:rPr lang="ja-JP" altLang="en-US" sz="2400" dirty="0" smtClean="0">
                <a:latin typeface="HGP創英角ｺﾞｼｯｸUB" pitchFamily="50" charset="-128"/>
                <a:ea typeface="HGP創英角ｺﾞｼｯｸUB" pitchFamily="50" charset="-128"/>
              </a:rPr>
              <a:t>、</a:t>
            </a:r>
            <a:endParaRPr lang="en-US" altLang="ja-JP" sz="24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>
              <a:buNone/>
            </a:pPr>
            <a:r>
              <a:rPr lang="ja-JP" altLang="en-US" sz="2000" dirty="0" smtClean="0">
                <a:latin typeface="HGP創英角ｺﾞｼｯｸUB" pitchFamily="50" charset="-128"/>
                <a:ea typeface="HGP創英角ｺﾞｼｯｸUB" pitchFamily="50" charset="-128"/>
              </a:rPr>
              <a:t>　　 本人</a:t>
            </a:r>
            <a:r>
              <a:rPr lang="ja-JP" altLang="en-US" sz="2000" dirty="0">
                <a:latin typeface="HGP創英角ｺﾞｼｯｸUB" pitchFamily="50" charset="-128"/>
                <a:ea typeface="HGP創英角ｺﾞｼｯｸUB" pitchFamily="50" charset="-128"/>
              </a:rPr>
              <a:t>情報（プライバシー開示に注意</a:t>
            </a:r>
            <a:r>
              <a:rPr lang="ja-JP" altLang="en-US" sz="2000" dirty="0" smtClean="0">
                <a:latin typeface="HGP創英角ｺﾞｼｯｸUB" pitchFamily="50" charset="-128"/>
                <a:ea typeface="HGP創英角ｺﾞｼｯｸUB" pitchFamily="50" charset="-128"/>
              </a:rPr>
              <a:t>）、　 原則</a:t>
            </a:r>
            <a:r>
              <a:rPr lang="en-US" altLang="ja-JP" sz="2000" dirty="0" smtClean="0">
                <a:latin typeface="HGP創英角ｺﾞｼｯｸUB" pitchFamily="50" charset="-128"/>
                <a:ea typeface="HGP創英角ｺﾞｼｯｸUB" pitchFamily="50" charset="-128"/>
              </a:rPr>
              <a:t>1</a:t>
            </a:r>
            <a:r>
              <a:rPr lang="ja-JP" altLang="en-US" sz="2000" dirty="0" smtClean="0">
                <a:latin typeface="HGP創英角ｺﾞｼｯｸUB" pitchFamily="50" charset="-128"/>
                <a:ea typeface="HGP創英角ｺﾞｼｯｸUB" pitchFamily="50" charset="-128"/>
              </a:rPr>
              <a:t>個／人、公開／非公開</a:t>
            </a:r>
          </a:p>
          <a:p>
            <a:pPr marL="0" indent="0">
              <a:buNone/>
            </a:pPr>
            <a:r>
              <a:rPr lang="ja-JP" altLang="en-US" sz="2400" dirty="0" smtClean="0">
                <a:latin typeface="HGP創英角ｺﾞｼｯｸUB" pitchFamily="50" charset="-128"/>
                <a:ea typeface="HGP創英角ｺﾞｼｯｸUB" pitchFamily="50" charset="-128"/>
              </a:rPr>
              <a:t>２．アカウント情報の設定</a:t>
            </a:r>
            <a:endParaRPr lang="en-US" altLang="ja-JP" sz="24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>
              <a:buNone/>
            </a:pPr>
            <a:r>
              <a:rPr lang="ja-JP" altLang="en-US" sz="2000" dirty="0"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r>
              <a:rPr lang="ja-JP" altLang="en-US" sz="2000" dirty="0" smtClean="0">
                <a:latin typeface="HGP創英角ｺﾞｼｯｸUB" pitchFamily="50" charset="-128"/>
                <a:ea typeface="HGP創英角ｺﾞｼｯｸUB" pitchFamily="50" charset="-128"/>
              </a:rPr>
              <a:t>　友達申請が有った</a:t>
            </a:r>
            <a:r>
              <a:rPr lang="ja-JP" altLang="en-US" sz="2000" dirty="0">
                <a:latin typeface="HGP創英角ｺﾞｼｯｸUB" pitchFamily="50" charset="-128"/>
                <a:ea typeface="HGP創英角ｺﾞｼｯｸUB" pitchFamily="50" charset="-128"/>
              </a:rPr>
              <a:t>とき</a:t>
            </a:r>
            <a:r>
              <a:rPr lang="ja-JP" altLang="en-US" sz="2000" dirty="0" smtClean="0">
                <a:latin typeface="HGP創英角ｺﾞｼｯｸUB" pitchFamily="50" charset="-128"/>
                <a:ea typeface="HGP創英角ｺﾞｼｯｸUB" pitchFamily="50" charset="-128"/>
              </a:rPr>
              <a:t>、友達申請</a:t>
            </a:r>
            <a:r>
              <a:rPr lang="ja-JP" altLang="en-US" sz="2000" dirty="0">
                <a:latin typeface="HGP創英角ｺﾞｼｯｸUB" pitchFamily="50" charset="-128"/>
                <a:ea typeface="HGP創英角ｺﾞｼｯｸUB" pitchFamily="50" charset="-128"/>
              </a:rPr>
              <a:t>するときに相手</a:t>
            </a:r>
            <a:r>
              <a:rPr lang="ja-JP" altLang="en-US" sz="2000" dirty="0" smtClean="0">
                <a:latin typeface="HGP創英角ｺﾞｼｯｸUB" pitchFamily="50" charset="-128"/>
                <a:ea typeface="HGP創英角ｺﾞｼｯｸUB" pitchFamily="50" charset="-128"/>
              </a:rPr>
              <a:t>を確認</a:t>
            </a:r>
            <a:endParaRPr lang="en-US" altLang="ja-JP" sz="20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>
              <a:buNone/>
            </a:pPr>
            <a:r>
              <a:rPr lang="ja-JP" altLang="en-US" sz="2000" dirty="0"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r>
              <a:rPr lang="ja-JP" altLang="en-US" sz="2000" dirty="0" smtClean="0">
                <a:latin typeface="HGP創英角ｺﾞｼｯｸUB" pitchFamily="50" charset="-128"/>
                <a:ea typeface="HGP創英角ｺﾞｼｯｸUB" pitchFamily="50" charset="-128"/>
              </a:rPr>
              <a:t>　するときに、お互いに役立つ</a:t>
            </a:r>
            <a:endParaRPr lang="ja-JP" altLang="en-US" sz="2000" dirty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>
              <a:buNone/>
            </a:pPr>
            <a:r>
              <a:rPr lang="ja-JP" altLang="en-US" sz="2400" dirty="0" smtClean="0">
                <a:latin typeface="HGP創英角ｺﾞｼｯｸUB" pitchFamily="50" charset="-128"/>
                <a:ea typeface="HGP創英角ｺﾞｼｯｸUB" pitchFamily="50" charset="-128"/>
              </a:rPr>
              <a:t>３．友達</a:t>
            </a:r>
            <a:r>
              <a:rPr lang="ja-JP" altLang="en-US" sz="2400" dirty="0">
                <a:latin typeface="HGP創英角ｺﾞｼｯｸUB" pitchFamily="50" charset="-128"/>
                <a:ea typeface="HGP創英角ｺﾞｼｯｸUB" pitchFamily="50" charset="-128"/>
              </a:rPr>
              <a:t>になる（申請と承認、メッセージ）</a:t>
            </a:r>
          </a:p>
          <a:p>
            <a:pPr marL="0" indent="0">
              <a:buNone/>
            </a:pPr>
            <a:r>
              <a:rPr lang="ja-JP" altLang="en-US" sz="2400" dirty="0" smtClean="0">
                <a:latin typeface="HGP創英角ｺﾞｼｯｸUB" pitchFamily="50" charset="-128"/>
                <a:ea typeface="HGP創英角ｺﾞｼｯｸUB" pitchFamily="50" charset="-128"/>
              </a:rPr>
              <a:t>　　</a:t>
            </a:r>
            <a:r>
              <a:rPr lang="ja-JP" altLang="en-US" sz="1800" dirty="0" smtClean="0">
                <a:latin typeface="HGP創英角ｺﾞｼｯｸUB" pitchFamily="50" charset="-128"/>
                <a:ea typeface="HGP創英角ｺﾞｼｯｸUB" pitchFamily="50" charset="-128"/>
              </a:rPr>
              <a:t>既</a:t>
            </a:r>
            <a:r>
              <a:rPr lang="ja-JP" altLang="en-US" sz="1800" dirty="0">
                <a:latin typeface="HGP創英角ｺﾞｼｯｸUB" pitchFamily="50" charset="-128"/>
                <a:ea typeface="HGP創英角ｺﾞｼｯｸUB" pitchFamily="50" charset="-128"/>
              </a:rPr>
              <a:t>に友人でない人に申請するときは、まずメッセージ</a:t>
            </a:r>
            <a:r>
              <a:rPr lang="ja-JP" altLang="en-US" sz="1800" dirty="0" smtClean="0">
                <a:latin typeface="HGP創英角ｺﾞｼｯｸUB" pitchFamily="50" charset="-128"/>
                <a:ea typeface="HGP創英角ｺﾞｼｯｸUB" pitchFamily="50" charset="-128"/>
              </a:rPr>
              <a:t>を送る</a:t>
            </a:r>
            <a:r>
              <a:rPr lang="ja-JP" altLang="en-US" sz="1800" dirty="0">
                <a:latin typeface="HGP創英角ｺﾞｼｯｸUB" pitchFamily="50" charset="-128"/>
                <a:ea typeface="HGP創英角ｺﾞｼｯｸUB" pitchFamily="50" charset="-128"/>
              </a:rPr>
              <a:t>のが</a:t>
            </a:r>
            <a:r>
              <a:rPr lang="ja-JP" altLang="en-US" sz="1800" dirty="0" smtClean="0">
                <a:latin typeface="HGP創英角ｺﾞｼｯｸUB" pitchFamily="50" charset="-128"/>
                <a:ea typeface="HGP創英角ｺﾞｼｯｸUB" pitchFamily="50" charset="-128"/>
              </a:rPr>
              <a:t>お奨め。</a:t>
            </a:r>
            <a:endParaRPr lang="en-US" altLang="ja-JP" sz="18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>
              <a:buNone/>
            </a:pPr>
            <a:r>
              <a:rPr lang="en-US" altLang="ja-JP" sz="1800" dirty="0">
                <a:latin typeface="HGP創英角ｺﾞｼｯｸUB" pitchFamily="50" charset="-128"/>
                <a:ea typeface="HGP創英角ｺﾞｼｯｸUB" pitchFamily="50" charset="-128"/>
              </a:rPr>
              <a:t> </a:t>
            </a:r>
            <a:r>
              <a:rPr lang="en-US" altLang="ja-JP" sz="1800" dirty="0" smtClean="0">
                <a:latin typeface="HGP創英角ｺﾞｼｯｸUB" pitchFamily="50" charset="-128"/>
                <a:ea typeface="HGP創英角ｺﾞｼｯｸUB" pitchFamily="50" charset="-128"/>
              </a:rPr>
              <a:t>    </a:t>
            </a:r>
            <a:r>
              <a:rPr lang="ja-JP" altLang="en-US" sz="1800" dirty="0" smtClean="0">
                <a:latin typeface="HGP創英角ｺﾞｼｯｸUB" pitchFamily="50" charset="-128"/>
                <a:ea typeface="HGP創英角ｺﾞｼｯｸUB" pitchFamily="50" charset="-128"/>
              </a:rPr>
              <a:t>無闇に友達にならない</a:t>
            </a:r>
            <a:r>
              <a:rPr lang="en-US" altLang="ja-JP" sz="1800" dirty="0" smtClean="0">
                <a:latin typeface="HGP創英角ｺﾞｼｯｸUB" pitchFamily="50" charset="-128"/>
                <a:ea typeface="HGP創英角ｺﾞｼｯｸUB" pitchFamily="50" charset="-128"/>
              </a:rPr>
              <a:t>,</a:t>
            </a:r>
            <a:r>
              <a:rPr lang="ja-JP" altLang="en-US" sz="1800" dirty="0" smtClean="0">
                <a:latin typeface="HGP創英角ｺﾞｼｯｸUB" pitchFamily="50" charset="-128"/>
                <a:ea typeface="HGP創英角ｺﾞｼｯｸUB" pitchFamily="50" charset="-128"/>
              </a:rPr>
              <a:t>拒否するのも自由</a:t>
            </a:r>
            <a:r>
              <a:rPr lang="ja-JP" altLang="en-US" sz="1800" dirty="0"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r>
              <a:rPr lang="ja-JP" altLang="en-US" sz="1800" dirty="0" smtClean="0">
                <a:latin typeface="HGP創英角ｺﾞｼｯｸUB" pitchFamily="50" charset="-128"/>
                <a:ea typeface="HGP創英角ｺﾞｼｯｸUB" pitchFamily="50" charset="-128"/>
              </a:rPr>
              <a:t>（面倒な人、怪しいひと、煩い人）</a:t>
            </a:r>
            <a:endParaRPr kumimoji="1" lang="ja-JP" altLang="en-US" sz="1800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pic>
        <p:nvPicPr>
          <p:cNvPr id="3075" name="Picture 3" descr="C:\Users\CARLKAZU\AppData\Local\Microsoft\Windows\Temporary Internet Files\Content.IE5\32KYEECA\MC900441457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776" y="433512"/>
            <a:ext cx="2419424" cy="2419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270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latin typeface="HGP創英角ｺﾞｼｯｸUB" pitchFamily="50" charset="-128"/>
                <a:ea typeface="HGP創英角ｺﾞｼｯｸUB" pitchFamily="50" charset="-128"/>
              </a:rPr>
              <a:t>PC</a:t>
            </a:r>
            <a:r>
              <a:rPr kumimoji="1"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から</a:t>
            </a:r>
            <a:r>
              <a:rPr kumimoji="1" lang="en-US" altLang="ja-JP" dirty="0" err="1" smtClean="0">
                <a:latin typeface="HGP創英角ｺﾞｼｯｸUB" pitchFamily="50" charset="-128"/>
                <a:ea typeface="HGP創英角ｺﾞｼｯｸUB" pitchFamily="50" charset="-128"/>
              </a:rPr>
              <a:t>facebook</a:t>
            </a:r>
            <a:r>
              <a:rPr kumimoji="1"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に登録</a:t>
            </a:r>
            <a:endParaRPr kumimoji="1" lang="ja-JP" altLang="en-US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sz="2800" dirty="0" smtClean="0">
                <a:latin typeface="HGP創英角ｺﾞｼｯｸUB" pitchFamily="50" charset="-128"/>
                <a:ea typeface="HGP創英角ｺﾞｼｯｸUB" pitchFamily="50" charset="-128"/>
                <a:hlinkClick r:id="rId2"/>
              </a:rPr>
              <a:t>http://www.facebook.com</a:t>
            </a:r>
            <a:endParaRPr kumimoji="1" lang="en-US" altLang="ja-JP" sz="28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en-US" altLang="ja-JP" sz="2000" dirty="0" smtClean="0">
                <a:latin typeface="HGP創英角ｺﾞｼｯｸUB" pitchFamily="50" charset="-128"/>
                <a:ea typeface="HGP創英角ｺﾞｼｯｸUB" pitchFamily="50" charset="-128"/>
                <a:hlinkClick r:id="rId3"/>
              </a:rPr>
              <a:t>http://f-navigation.jp/manual/register/register.html</a:t>
            </a:r>
            <a:r>
              <a:rPr kumimoji="1" lang="ja-JP" altLang="en-US" sz="2800" dirty="0" smtClean="0"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endParaRPr kumimoji="1" lang="en-US" altLang="ja-JP" sz="28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en-US" altLang="ja-JP" sz="2000" dirty="0" smtClean="0">
                <a:latin typeface="HGP創英角ｺﾞｼｯｸUB" pitchFamily="50" charset="-128"/>
                <a:ea typeface="HGP創英角ｺﾞｼｯｸUB" pitchFamily="50" charset="-128"/>
              </a:rPr>
              <a:t>http://www.facebook.com/</a:t>
            </a:r>
            <a:r>
              <a:rPr lang="en-US" altLang="ja-JP" sz="2000" dirty="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yokohama.chikyunoki</a:t>
            </a:r>
            <a:endParaRPr lang="en-US" altLang="ja-JP" sz="20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sz="2000" b="1" dirty="0">
                <a:latin typeface="HGP創英角ｺﾞｼｯｸUB" pitchFamily="50" charset="-128"/>
                <a:ea typeface="HGP創英角ｺﾞｼｯｸUB" pitchFamily="50" charset="-128"/>
              </a:rPr>
              <a:t>齋藤 卓磨 </a:t>
            </a:r>
            <a:r>
              <a:rPr lang="en-US" altLang="ja-JP" sz="2000" b="1" dirty="0">
                <a:latin typeface="HGP創英角ｺﾞｼｯｸUB" pitchFamily="50" charset="-128"/>
                <a:ea typeface="HGP創英角ｺﾞｼｯｸUB" pitchFamily="50" charset="-128"/>
              </a:rPr>
              <a:t>(Saito Takuma</a:t>
            </a:r>
            <a:r>
              <a:rPr lang="en-US" altLang="ja-JP" sz="2000" b="1" dirty="0" smtClean="0">
                <a:latin typeface="HGP創英角ｺﾞｼｯｸUB" pitchFamily="50" charset="-128"/>
                <a:ea typeface="HGP創英角ｺﾞｼｯｸUB" pitchFamily="50" charset="-128"/>
              </a:rPr>
              <a:t>)</a:t>
            </a:r>
            <a:r>
              <a:rPr lang="ja-JP" altLang="en-US" sz="2000" b="1" dirty="0" smtClean="0"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r>
              <a:rPr lang="en-US" altLang="ja-JP" sz="2000" dirty="0">
                <a:latin typeface="HGP創英角ｺﾞｼｯｸUB" pitchFamily="50" charset="-128"/>
                <a:ea typeface="HGP創英角ｺﾞｼｯｸUB" pitchFamily="50" charset="-128"/>
              </a:rPr>
              <a:t>http://www.facebook.com/</a:t>
            </a:r>
            <a:r>
              <a:rPr lang="en-US" altLang="ja-JP" sz="2000" dirty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takuma.saito.146</a:t>
            </a:r>
            <a:endParaRPr kumimoji="1" lang="ja-JP" altLang="en-US" sz="2000" dirty="0">
              <a:solidFill>
                <a:srgbClr val="FF000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16774">
            <a:off x="4803272" y="3780232"/>
            <a:ext cx="3075227" cy="247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60685">
            <a:off x="1326395" y="4079871"/>
            <a:ext cx="2713777" cy="181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円/楕円 5"/>
          <p:cNvSpPr/>
          <p:nvPr/>
        </p:nvSpPr>
        <p:spPr>
          <a:xfrm rot="20920037">
            <a:off x="6461842" y="3995906"/>
            <a:ext cx="1465951" cy="7897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/>
        </p:nvSpPr>
        <p:spPr>
          <a:xfrm rot="743499">
            <a:off x="1590385" y="3642736"/>
            <a:ext cx="809544" cy="6392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463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紛らわしい言葉</a:t>
            </a:r>
            <a:endParaRPr kumimoji="1" lang="ja-JP" altLang="en-US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１．</a:t>
            </a:r>
            <a:r>
              <a:rPr lang="en-US" altLang="ja-JP" dirty="0" smtClean="0">
                <a:latin typeface="HGP創英角ｺﾞｼｯｸUB" pitchFamily="50" charset="-128"/>
                <a:ea typeface="HGP創英角ｺﾞｼｯｸUB" pitchFamily="50" charset="-128"/>
              </a:rPr>
              <a:t>FB</a:t>
            </a:r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ページ</a:t>
            </a:r>
            <a:r>
              <a:rPr lang="en-US" altLang="ja-JP" dirty="0">
                <a:latin typeface="HGP創英角ｺﾞｼｯｸUB" pitchFamily="50" charset="-128"/>
                <a:ea typeface="HGP創英角ｺﾞｼｯｸUB" pitchFamily="50" charset="-128"/>
              </a:rPr>
              <a:t>(</a:t>
            </a:r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旧ファンページ）</a:t>
            </a:r>
          </a:p>
          <a:p>
            <a:pPr marL="0" indent="0">
              <a:buNone/>
            </a:pPr>
            <a:r>
              <a:rPr lang="ja-JP" altLang="en-US" sz="2400" dirty="0" smtClean="0">
                <a:latin typeface="HGP創英角ｺﾞｼｯｸUB" pitchFamily="50" charset="-128"/>
                <a:ea typeface="HGP創英角ｺﾞｼｯｸUB" pitchFamily="50" charset="-128"/>
              </a:rPr>
              <a:t>　　企業</a:t>
            </a:r>
            <a:r>
              <a:rPr lang="ja-JP" altLang="en-US" sz="2400" dirty="0">
                <a:latin typeface="HGP創英角ｺﾞｼｯｸUB" pitchFamily="50" charset="-128"/>
                <a:ea typeface="HGP創英角ｺﾞｼｯｸUB" pitchFamily="50" charset="-128"/>
              </a:rPr>
              <a:t>や著名人、アーティストやブランド、同好会などが、ユーザーとの交流のため</a:t>
            </a:r>
            <a:r>
              <a:rPr lang="ja-JP" altLang="en-US" sz="2400" dirty="0" smtClean="0">
                <a:latin typeface="HGP創英角ｺﾞｼｯｸUB" pitchFamily="50" charset="-128"/>
                <a:ea typeface="HGP創英角ｺﾞｼｯｸUB" pitchFamily="50" charset="-128"/>
              </a:rPr>
              <a:t>に作成</a:t>
            </a:r>
            <a:r>
              <a:rPr lang="ja-JP" altLang="en-US" sz="2400" dirty="0">
                <a:latin typeface="HGP創英角ｺﾞｼｯｸUB" pitchFamily="50" charset="-128"/>
                <a:ea typeface="HGP創英角ｺﾞｼｯｸUB" pitchFamily="50" charset="-128"/>
              </a:rPr>
              <a:t>・公開した</a:t>
            </a:r>
            <a:r>
              <a:rPr lang="ja-JP" altLang="en-US" sz="2400" dirty="0" smtClean="0">
                <a:latin typeface="HGP創英角ｺﾞｼｯｸUB" pitchFamily="50" charset="-128"/>
                <a:ea typeface="HGP創英角ｺﾞｼｯｸUB" pitchFamily="50" charset="-128"/>
              </a:rPr>
              <a:t>ページ。　</a:t>
            </a:r>
            <a:r>
              <a:rPr lang="en-US" altLang="ja-JP" sz="2400" dirty="0" smtClean="0">
                <a:latin typeface="HGP創英角ｺﾞｼｯｸUB" pitchFamily="50" charset="-128"/>
                <a:ea typeface="HGP創英角ｺﾞｼｯｸUB" pitchFamily="50" charset="-128"/>
              </a:rPr>
              <a:t>Facebook</a:t>
            </a:r>
            <a:r>
              <a:rPr lang="ja-JP" altLang="en-US" sz="2400" dirty="0">
                <a:latin typeface="HGP創英角ｺﾞｼｯｸUB" pitchFamily="50" charset="-128"/>
                <a:ea typeface="HGP創英角ｺﾞｼｯｸUB" pitchFamily="50" charset="-128"/>
              </a:rPr>
              <a:t>ページの「いいね！」を押してファンになると、その</a:t>
            </a:r>
            <a:r>
              <a:rPr lang="en-US" altLang="ja-JP" sz="2400" dirty="0">
                <a:latin typeface="HGP創英角ｺﾞｼｯｸUB" pitchFamily="50" charset="-128"/>
                <a:ea typeface="HGP創英角ｺﾞｼｯｸUB" pitchFamily="50" charset="-128"/>
              </a:rPr>
              <a:t>Facebook</a:t>
            </a:r>
            <a:r>
              <a:rPr lang="ja-JP" altLang="en-US" sz="2400" dirty="0">
                <a:latin typeface="HGP創英角ｺﾞｼｯｸUB" pitchFamily="50" charset="-128"/>
                <a:ea typeface="HGP創英角ｺﾞｼｯｸUB" pitchFamily="50" charset="-128"/>
              </a:rPr>
              <a:t>ページ</a:t>
            </a:r>
            <a:r>
              <a:rPr lang="ja-JP" altLang="en-US" sz="2400" dirty="0" smtClean="0">
                <a:latin typeface="HGP創英角ｺﾞｼｯｸUB" pitchFamily="50" charset="-128"/>
                <a:ea typeface="HGP創英角ｺﾞｼｯｸUB" pitchFamily="50" charset="-128"/>
              </a:rPr>
              <a:t>に関する</a:t>
            </a:r>
            <a:r>
              <a:rPr lang="ja-JP" altLang="en-US" sz="2400" dirty="0">
                <a:latin typeface="HGP創英角ｺﾞｼｯｸUB" pitchFamily="50" charset="-128"/>
                <a:ea typeface="HGP創英角ｺﾞｼｯｸUB" pitchFamily="50" charset="-128"/>
              </a:rPr>
              <a:t>情報をホーム画面で読めるようになります。</a:t>
            </a:r>
          </a:p>
          <a:p>
            <a:pPr marL="0" indent="0">
              <a:buNone/>
            </a:pP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２．</a:t>
            </a:r>
            <a:r>
              <a:rPr lang="en-US" altLang="ja-JP" dirty="0" smtClean="0">
                <a:latin typeface="HGP創英角ｺﾞｼｯｸUB" pitchFamily="50" charset="-128"/>
                <a:ea typeface="HGP創英角ｺﾞｼｯｸUB" pitchFamily="50" charset="-128"/>
              </a:rPr>
              <a:t>FB</a:t>
            </a:r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グループ</a:t>
            </a:r>
          </a:p>
          <a:p>
            <a:pPr marL="0" indent="0">
              <a:buNone/>
            </a:pPr>
            <a:r>
              <a:rPr lang="ja-JP" altLang="en-US" sz="2400" dirty="0" smtClean="0">
                <a:latin typeface="HGP創英角ｺﾞｼｯｸUB" pitchFamily="50" charset="-128"/>
                <a:ea typeface="HGP創英角ｺﾞｼｯｸUB" pitchFamily="50" charset="-128"/>
              </a:rPr>
              <a:t>　同じ</a:t>
            </a:r>
            <a:r>
              <a:rPr lang="ja-JP" altLang="en-US" sz="2400" dirty="0">
                <a:latin typeface="HGP創英角ｺﾞｼｯｸUB" pitchFamily="50" charset="-128"/>
                <a:ea typeface="HGP創英角ｺﾞｼｯｸUB" pitchFamily="50" charset="-128"/>
              </a:rPr>
              <a:t>テーマで</a:t>
            </a:r>
            <a:r>
              <a:rPr lang="ja-JP" altLang="en-US" sz="2400" dirty="0" smtClean="0">
                <a:latin typeface="HGP創英角ｺﾞｼｯｸUB" pitchFamily="50" charset="-128"/>
                <a:ea typeface="HGP創英角ｺﾞｼｯｸUB" pitchFamily="50" charset="-128"/>
              </a:rPr>
              <a:t>の仲間による井戸端＜</a:t>
            </a:r>
            <a:r>
              <a:rPr lang="ja-JP" altLang="en-US" sz="2400" dirty="0">
                <a:latin typeface="HGP創英角ｺﾞｼｯｸUB" pitchFamily="50" charset="-128"/>
                <a:ea typeface="HGP創英角ｺﾞｼｯｸUB" pitchFamily="50" charset="-128"/>
              </a:rPr>
              <a:t>公開、非公開、秘密</a:t>
            </a:r>
            <a:r>
              <a:rPr lang="ja-JP" altLang="en-US" sz="2400" dirty="0" smtClean="0">
                <a:latin typeface="HGP創英角ｺﾞｼｯｸUB" pitchFamily="50" charset="-128"/>
                <a:ea typeface="HGP創英角ｺﾞｼｯｸUB" pitchFamily="50" charset="-128"/>
              </a:rPr>
              <a:t>＞</a:t>
            </a:r>
            <a:endParaRPr lang="ja-JP" altLang="en-US" sz="2400" dirty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>
              <a:buNone/>
            </a:pPr>
            <a:r>
              <a:rPr lang="ja-JP" altLang="en-US" sz="2400" dirty="0" smtClean="0">
                <a:latin typeface="HGP創英角ｺﾞｼｯｸUB" pitchFamily="50" charset="-128"/>
                <a:ea typeface="HGP創英角ｺﾞｼｯｸUB" pitchFamily="50" charset="-128"/>
              </a:rPr>
              <a:t>　グループ</a:t>
            </a:r>
            <a:r>
              <a:rPr lang="ja-JP" altLang="en-US" sz="2400" dirty="0">
                <a:latin typeface="HGP創英角ｺﾞｼｯｸUB" pitchFamily="50" charset="-128"/>
                <a:ea typeface="HGP創英角ｺﾞｼｯｸUB" pitchFamily="50" charset="-128"/>
              </a:rPr>
              <a:t>招待は友達同志</a:t>
            </a:r>
            <a:r>
              <a:rPr lang="ja-JP" altLang="en-US" sz="2400" dirty="0" smtClean="0">
                <a:latin typeface="HGP創英角ｺﾞｼｯｸUB" pitchFamily="50" charset="-128"/>
                <a:ea typeface="HGP創英角ｺﾞｼｯｸUB" pitchFamily="50" charset="-128"/>
              </a:rPr>
              <a:t>。</a:t>
            </a:r>
            <a:endParaRPr lang="ja-JP" altLang="en-US" sz="2400" dirty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>
              <a:buNone/>
            </a:pP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３．</a:t>
            </a:r>
            <a:r>
              <a:rPr lang="en-US" altLang="ja-JP" dirty="0" smtClean="0">
                <a:latin typeface="HGP創英角ｺﾞｼｯｸUB" pitchFamily="50" charset="-128"/>
                <a:ea typeface="HGP創英角ｺﾞｼｯｸUB" pitchFamily="50" charset="-128"/>
              </a:rPr>
              <a:t>FB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メッセージ　</a:t>
            </a:r>
            <a:r>
              <a:rPr lang="ja-JP" altLang="en-US" sz="2000" dirty="0" smtClean="0">
                <a:latin typeface="HGP創英角ｺﾞｼｯｸUB" pitchFamily="50" charset="-128"/>
                <a:ea typeface="HGP創英角ｺﾞｼｯｸUB" pitchFamily="50" charset="-128"/>
              </a:rPr>
              <a:t>***</a:t>
            </a:r>
            <a:r>
              <a:rPr lang="en-US" altLang="ja-JP" sz="2000" dirty="0" smtClean="0">
                <a:latin typeface="HGP創英角ｺﾞｼｯｸUB" pitchFamily="50" charset="-128"/>
                <a:ea typeface="HGP創英角ｺﾞｼｯｸUB" pitchFamily="50" charset="-128"/>
              </a:rPr>
              <a:t>@facebook.com</a:t>
            </a:r>
            <a:endParaRPr lang="ja-JP" altLang="en-US" dirty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>
              <a:buNone/>
            </a:pPr>
            <a:r>
              <a:rPr lang="ja-JP" altLang="en-US" sz="2400" dirty="0" smtClean="0">
                <a:latin typeface="HGP創英角ｺﾞｼｯｸUB" pitchFamily="50" charset="-128"/>
                <a:ea typeface="HGP創英角ｺﾞｼｯｸUB" pitchFamily="50" charset="-128"/>
              </a:rPr>
              <a:t>　特定</a:t>
            </a:r>
            <a:r>
              <a:rPr lang="ja-JP" altLang="en-US" sz="2400" dirty="0">
                <a:latin typeface="HGP創英角ｺﾞｼｯｸUB" pitchFamily="50" charset="-128"/>
                <a:ea typeface="HGP創英角ｺﾞｼｯｸUB" pitchFamily="50" charset="-128"/>
              </a:rPr>
              <a:t>の相手（</a:t>
            </a:r>
            <a:r>
              <a:rPr lang="en-US" altLang="ja-JP" sz="2400" dirty="0">
                <a:latin typeface="HGP創英角ｺﾞｼｯｸUB" pitchFamily="50" charset="-128"/>
                <a:ea typeface="HGP創英角ｺﾞｼｯｸUB" pitchFamily="50" charset="-128"/>
              </a:rPr>
              <a:t>1</a:t>
            </a:r>
            <a:r>
              <a:rPr lang="ja-JP" altLang="en-US" sz="2400" dirty="0">
                <a:latin typeface="HGP創英角ｺﾞｼｯｸUB" pitchFamily="50" charset="-128"/>
                <a:ea typeface="HGP創英角ｺﾞｼｯｸUB" pitchFamily="50" charset="-128"/>
              </a:rPr>
              <a:t>人、複数）とのメッセージの交換、</a:t>
            </a:r>
            <a:r>
              <a:rPr lang="ja-JP" altLang="en-US" sz="2400" dirty="0" smtClean="0">
                <a:latin typeface="HGP創英角ｺﾞｼｯｸUB" pitchFamily="50" charset="-128"/>
                <a:ea typeface="HGP創英角ｺﾞｼｯｸUB" pitchFamily="50" charset="-128"/>
              </a:rPr>
              <a:t>チャット</a:t>
            </a:r>
            <a:endParaRPr lang="ja-JP" altLang="en-US" sz="2400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pic>
        <p:nvPicPr>
          <p:cNvPr id="14338" name="Picture 2" descr="C:\Users\CARLKAZU\AppData\Local\Microsoft\Windows\Temporary Internet Files\Content.IE5\G5TGDLPM\MC90042446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39751"/>
            <a:ext cx="1436663" cy="1422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091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フェイスブック</a:t>
            </a:r>
            <a:r>
              <a:rPr lang="ja-JP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（ファン）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ページ</a:t>
            </a:r>
            <a:endParaRPr kumimoji="1" lang="ja-JP" altLang="en-US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　いいね！を押すと、更新を知らせる</a:t>
            </a:r>
            <a:endParaRPr kumimoji="1" lang="ja-JP" altLang="en-US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340901"/>
            <a:ext cx="8544297" cy="4040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円/楕円 6"/>
          <p:cNvSpPr/>
          <p:nvPr/>
        </p:nvSpPr>
        <p:spPr>
          <a:xfrm>
            <a:off x="611559" y="5229200"/>
            <a:ext cx="1475685" cy="36801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245" y="2639988"/>
            <a:ext cx="6801226" cy="3924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738" y="2569208"/>
            <a:ext cx="7503765" cy="3870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円/楕円 11"/>
          <p:cNvSpPr/>
          <p:nvPr/>
        </p:nvSpPr>
        <p:spPr>
          <a:xfrm>
            <a:off x="1799213" y="2276872"/>
            <a:ext cx="321393" cy="36801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3862">
            <a:off x="2291390" y="2507515"/>
            <a:ext cx="4618506" cy="372063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3" name="円/楕円 12"/>
          <p:cNvSpPr/>
          <p:nvPr/>
        </p:nvSpPr>
        <p:spPr>
          <a:xfrm>
            <a:off x="4595676" y="3789040"/>
            <a:ext cx="984436" cy="36801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586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766</TotalTime>
  <Words>451</Words>
  <Application>Microsoft Office PowerPoint</Application>
  <PresentationFormat>画面に合わせる (4:3)</PresentationFormat>
  <Paragraphs>186</Paragraphs>
  <Slides>41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41</vt:i4>
      </vt:variant>
    </vt:vector>
  </HeadingPairs>
  <TitlesOfParts>
    <vt:vector size="42" baseType="lpstr">
      <vt:lpstr>Office ​​テーマ</vt:lpstr>
      <vt:lpstr>フェイスブックの怖くない使い方</vt:lpstr>
      <vt:lpstr>変更来歴</vt:lpstr>
      <vt:lpstr>こんな事を覚えてみる</vt:lpstr>
      <vt:lpstr>情報活動のマイ道具</vt:lpstr>
      <vt:lpstr>フェイスブックアカウントを作る</vt:lpstr>
      <vt:lpstr>自分のアカウントを作る</vt:lpstr>
      <vt:lpstr>PCからfacebookに登録</vt:lpstr>
      <vt:lpstr>紛らわしい言葉</vt:lpstr>
      <vt:lpstr>フェイスブック（ファン）ページ</vt:lpstr>
      <vt:lpstr>設定：自分アカウント</vt:lpstr>
      <vt:lpstr>投稿する</vt:lpstr>
      <vt:lpstr>投稿する（記事、写真）</vt:lpstr>
      <vt:lpstr>投稿する（URLリンク）</vt:lpstr>
      <vt:lpstr>投稿する（URLリンク）</vt:lpstr>
      <vt:lpstr>URL短縮コード</vt:lpstr>
      <vt:lpstr>投稿する（#ハッシュタグの活用）</vt:lpstr>
      <vt:lpstr>友達になる</vt:lpstr>
      <vt:lpstr>友達になる</vt:lpstr>
      <vt:lpstr>タイムライン</vt:lpstr>
      <vt:lpstr>いいね！／コメントする</vt:lpstr>
      <vt:lpstr>シェア</vt:lpstr>
      <vt:lpstr>メッセージ交換</vt:lpstr>
      <vt:lpstr>グループ、イベント</vt:lpstr>
      <vt:lpstr>仲間とグループを作る</vt:lpstr>
      <vt:lpstr>仲間とグループを作る（秘密）</vt:lpstr>
      <vt:lpstr>グループを作る</vt:lpstr>
      <vt:lpstr>イベント告知</vt:lpstr>
      <vt:lpstr>イベント作成</vt:lpstr>
      <vt:lpstr>設定を変更する</vt:lpstr>
      <vt:lpstr>思わぬ落とし穴</vt:lpstr>
      <vt:lpstr>設定：アカウント</vt:lpstr>
      <vt:lpstr>設定：誕生日表示</vt:lpstr>
      <vt:lpstr>設定：プライバシー</vt:lpstr>
      <vt:lpstr>設定：写真タグ付け制約</vt:lpstr>
      <vt:lpstr>設定：迷惑な友達と思ったら</vt:lpstr>
      <vt:lpstr>友達申請へのブロックと削除</vt:lpstr>
      <vt:lpstr>PowerPoint プレゼンテーション</vt:lpstr>
      <vt:lpstr>設定：グループ退会</vt:lpstr>
      <vt:lpstr>偽アカウントに気を付ける</vt:lpstr>
      <vt:lpstr>もう少し知ってみる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Facebookを齧ってみる</dc:title>
  <dc:creator>CARLKAZU</dc:creator>
  <cp:lastModifiedBy>CARLKAZU</cp:lastModifiedBy>
  <cp:revision>58</cp:revision>
  <dcterms:created xsi:type="dcterms:W3CDTF">2013-03-31T03:41:41Z</dcterms:created>
  <dcterms:modified xsi:type="dcterms:W3CDTF">2013-06-26T03:41:25Z</dcterms:modified>
</cp:coreProperties>
</file>