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278" r:id="rId3"/>
    <p:sldId id="297" r:id="rId4"/>
    <p:sldId id="261" r:id="rId5"/>
    <p:sldId id="286" r:id="rId6"/>
    <p:sldId id="315" r:id="rId7"/>
    <p:sldId id="284" r:id="rId8"/>
    <p:sldId id="264" r:id="rId9"/>
    <p:sldId id="285" r:id="rId10"/>
    <p:sldId id="314" r:id="rId11"/>
    <p:sldId id="265" r:id="rId12"/>
    <p:sldId id="273" r:id="rId13"/>
    <p:sldId id="306" r:id="rId14"/>
    <p:sldId id="274" r:id="rId15"/>
    <p:sldId id="276" r:id="rId16"/>
    <p:sldId id="307" r:id="rId17"/>
    <p:sldId id="275" r:id="rId18"/>
    <p:sldId id="268" r:id="rId19"/>
    <p:sldId id="287" r:id="rId20"/>
    <p:sldId id="313" r:id="rId21"/>
    <p:sldId id="288" r:id="rId22"/>
    <p:sldId id="269" r:id="rId23"/>
    <p:sldId id="267" r:id="rId24"/>
    <p:sldId id="294" r:id="rId25"/>
    <p:sldId id="300" r:id="rId26"/>
    <p:sldId id="337" r:id="rId27"/>
    <p:sldId id="295" r:id="rId28"/>
    <p:sldId id="296" r:id="rId29"/>
    <p:sldId id="328" r:id="rId30"/>
    <p:sldId id="310" r:id="rId31"/>
    <p:sldId id="299" r:id="rId32"/>
    <p:sldId id="304" r:id="rId33"/>
    <p:sldId id="312" r:id="rId34"/>
    <p:sldId id="277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E69D27-F267-4C47-9B5E-53D86E81A55F}" type="datetimeFigureOut">
              <a:rPr kumimoji="1" lang="ja-JP" altLang="en-US" smtClean="0"/>
              <a:t>2013/5/26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43F3CA2-4901-468A-A348-6BFB96438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facebook.com/groups/33003575038418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6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＜災害ボランティア実務者養成講座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3100" dirty="0" smtClean="0">
                <a:latin typeface="HGP創英角ｺﾞｼｯｸUB" pitchFamily="50" charset="-128"/>
                <a:ea typeface="HGP創英角ｺﾞｼｯｸUB" pitchFamily="50" charset="-128"/>
              </a:rPr>
              <a:t>情報活用モデル研究～</a:t>
            </a:r>
            <a:r>
              <a:rPr lang="ja-JP" altLang="en-US" sz="31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3100" dirty="0" smtClean="0">
                <a:latin typeface="HGP創英角ｺﾞｼｯｸUB" pitchFamily="50" charset="-128"/>
                <a:ea typeface="HGP創英角ｺﾞｼｯｸUB" pitchFamily="50" charset="-128"/>
              </a:rPr>
              <a:t>311</a:t>
            </a:r>
            <a:r>
              <a:rPr lang="ja-JP" altLang="en-US" sz="3100" dirty="0" smtClean="0">
                <a:latin typeface="HGP創英角ｺﾞｼｯｸUB" pitchFamily="50" charset="-128"/>
                <a:ea typeface="HGP創英角ｺﾞｼｯｸUB" pitchFamily="50" charset="-128"/>
              </a:rPr>
              <a:t>から</a:t>
            </a:r>
            <a:r>
              <a:rPr lang="ja-JP" altLang="en-US" sz="3100" dirty="0" smtClean="0">
                <a:latin typeface="HGP創英角ｺﾞｼｯｸUB" pitchFamily="50" charset="-128"/>
                <a:ea typeface="HGP創英角ｺﾞｼｯｸUB" pitchFamily="50" charset="-128"/>
              </a:rPr>
              <a:t>学ぶ　　（後編）</a:t>
            </a:r>
            <a:endParaRPr kumimoji="1" lang="ja-JP" altLang="en-US" sz="31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6707088" cy="1752600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2013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日　２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１版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2013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日　２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en-US" altLang="ja-JP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版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</a:t>
            </a: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お助け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隊　カール（吉田和史）</a:t>
            </a:r>
            <a:endParaRPr lang="en-US" altLang="ja-JP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endParaRPr kumimoji="1"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0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0668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ホームページの構成は概ね同じ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サイト（代表）のご挨拶、紹介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ブログ（お知らせ、トピックス）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商品やサービスの紹介、購入・支払方法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事業や活動の様子（写真、動画など）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案内地図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お問い合わせ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関係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するサイトのリンク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061">
            <a:off x="5292077" y="3971861"/>
            <a:ext cx="3556645" cy="9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99" y="4488908"/>
            <a:ext cx="1841522" cy="11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897">
            <a:off x="4725130" y="4857755"/>
            <a:ext cx="3176414" cy="14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商売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：金太郎ハウスに支援依頼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ホテル三陽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陸前高田市商工会⇒金太郎スタッフ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集客のため、専用ホームページが欲しい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lang="ja-JP" altLang="en-US" dirty="0" err="1" smtClean="0">
                <a:latin typeface="HGP創英角ｺﾞｼｯｸUB" pitchFamily="50" charset="-128"/>
                <a:ea typeface="HGP創英角ｺﾞｼｯｸUB" pitchFamily="50" charset="-128"/>
              </a:rPr>
              <a:t>に打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診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kumimoji="1"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・メール回覧で挙手あり（旧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お助け隊）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現地依頼元とコンタクトし意向確認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・試作品で内容などの確認依頼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リリース後、何度か手直し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・現在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、基本的に依頼元が更新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後方支援。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78">
            <a:off x="6685561" y="3645024"/>
            <a:ext cx="225923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9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598">
            <a:off x="6300192" y="2434025"/>
            <a:ext cx="2316698" cy="194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仮設団地：ワカメ加工で元気と資金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ＮＰＯみらい南三陸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　</a:t>
            </a:r>
            <a:r>
              <a:rPr kumimoji="1" lang="ja-JP" altLang="en-US" sz="20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*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NHK</a:t>
            </a:r>
            <a:r>
              <a:rPr kumimoji="1" lang="ja-JP" altLang="en-US" sz="20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放映</a:t>
            </a:r>
            <a:endParaRPr kumimoji="1" lang="en-US" altLang="ja-JP" sz="20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仮設のお母さん達がワカメ販売したい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支援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団体の知人から対応打診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初めて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のホームページ作成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南三陸支援ブログの紹介などで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あっという間に注文殺到、売り切れの報告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・注文は☎＆ＦＡＸ，支払は振込・書留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か月後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に初めて依頼主に現地で対面。☎とメール。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・ワカメにつづき書籍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南三陸からの手紙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も販売好調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8" name="Picture 4" descr="http://u.jimdo.com/www13/o/saf253afefab41787/img/i48b2395d73899c87/1334808959/std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886">
            <a:off x="7264804" y="3857569"/>
            <a:ext cx="1560227" cy="117162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仮設団地：アクセサリ作成、ママの活動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＜お母さんが活躍＞　</a:t>
            </a:r>
            <a:endParaRPr kumimoji="1" lang="en-US" altLang="ja-JP" sz="20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お母さん達がアクセサリ作り（石巻シュクラン）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赤ちゃんからお年寄りまで（釜石ママハウス）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＜仮設団地は自分達で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元気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にする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kumimoji="1"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・ネットで伝えてみたい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・仮設団地を自分たちで支援する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＜成果＞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・活動を伝える、仲間や支援が増える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499">
            <a:off x="6826753" y="3613603"/>
            <a:ext cx="2015948" cy="178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503">
            <a:off x="6429073" y="4682379"/>
            <a:ext cx="1961420" cy="20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9608" y="1139083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商売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：被災地域のお店の絆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＜大槌町市街地の店舗（町方ご近所さん）＞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幕末からの旅館（小川旅館）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お好み焼き屋（樫ノ樹）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３軒の花屋さんのうち、唯一再開（花文）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代目を失い母子で名物さけ最中（大坂屋）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*野田総理（当時）も訪問。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作成の経緯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・支援者から紹介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・コーヒー談義で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＜成果＞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・フェイスブックやツイッターでの広報支援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・お店の相互リンクで支援対象を広げる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" name="Picture 14" descr="http://u.jimdo.com/www19/o/s4a17b4a9cd9552a9/img/i44f66ffa66ab4325/1353715453/std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371">
            <a:off x="6516216" y="1340768"/>
            <a:ext cx="1924248" cy="13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://u.jimdo.com/www19/o/s4a17b4a9cd9552a9/img/i4fa29b8a466dda00/1356440667/std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207">
            <a:off x="6720181" y="2132856"/>
            <a:ext cx="1906968" cy="15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http://u.jimdo.com/www19/o/s4a17b4a9cd9552a9/img/i5ac1410aee1d5904/1356441567/std/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447">
            <a:off x="6934593" y="3175941"/>
            <a:ext cx="18829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835">
            <a:off x="6866395" y="4509120"/>
            <a:ext cx="1880017" cy="172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9608" y="1139083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商売：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度目の正直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＜大船渡　ジャズ喫茶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h.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イマジン＞　</a:t>
            </a:r>
            <a:r>
              <a:rPr kumimoji="1" lang="ja-JP" altLang="en-US" sz="21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*河北新報特集</a:t>
            </a:r>
            <a:endParaRPr kumimoji="1" lang="en-US" altLang="ja-JP" sz="21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碁石海岸１号店は放火、陸前高田２号店は津波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洋服店主が場所提供、全国からレコード、音響寄贈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作成の経緯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・横浜野毛のジャズ喫茶ちぐさと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2012.311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再開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ホームページ講座終了時にお店で休憩して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その場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で仲間と、ホームページ作成を開始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・お店も無線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LAN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を解放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＜成果＞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・従来のブログに加え新ホームページでは、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場所や喫茶メニュー紹介、演奏など紹介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メンバーのファン多数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" name="Picture 18" descr="http://h-imagine.jimdo.com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988">
            <a:off x="6615540" y="3884077"/>
            <a:ext cx="2299345" cy="1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9608" y="1139083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商売：再開後に売り上げ停滞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＜釜石　（有）菅原紙器＞　</a:t>
            </a:r>
            <a:endParaRPr kumimoji="1" lang="en-US" altLang="ja-JP" sz="21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釜石駅の近くで紙の商品を販売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震災後は同業者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社中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社は廃業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作成の経緯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中小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企業診断士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よる再建コンサルが仲介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売上伸ばすためネットで会社を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PR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したい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・テレビ岩手で金太郎ハウスから活動を知った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＜成果＞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・経営コンサルと連携する新たな流れ？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35">
            <a:off x="6605645" y="1620001"/>
            <a:ext cx="2280657" cy="188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WEB支援\菅原紙器パッケージプラザ\菅原サムネイル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647">
            <a:off x="6704814" y="2092473"/>
            <a:ext cx="2086642" cy="18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43" y="4149080"/>
            <a:ext cx="211034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9608" y="1139083"/>
            <a:ext cx="8229600" cy="1066800"/>
          </a:xfrm>
        </p:spPr>
        <p:txBody>
          <a:bodyPr>
            <a:no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観光：ブログでイベント告知と報告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＜大槌町・ベルガーディア鯨山（無料開放）＞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１０年前から森の図書館、ツリーハウスなど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子ども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達に夢を育んでもらう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作成の経緯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・有名な美しい場所を観光訪問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ご主人は従来のホームページ（ブログ）投稿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に丸一日を費やすため、月１回投稿が限度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・実際の操作を見学し、簡単ツールを紹介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＜成果＞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・２時間位、一緒に操作をして、あとは、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ご主人が自分で投稿するまでに。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・現在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、週に数回の投稿。喜んでいる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9" name="Picture 22" descr="http://u.jimdo.com/www19/o/s4a17b4a9cd9552a9/img/i1dc4aa4a25216ac0/1356491937/std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386">
            <a:off x="6876256" y="2883007"/>
            <a:ext cx="2123728" cy="186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880">
            <a:off x="7351438" y="4739444"/>
            <a:ext cx="1635539" cy="180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観光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：シニアが頑張る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＜シニアネットリアス大船渡＞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ＮＰＯ事業ｻﾎﾟｰﾄｾﾝﾀｰと連携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大船渡市の情報発信サイト作成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人が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回</a:t>
            </a:r>
            <a:r>
              <a:rPr kumimoji="1" lang="ja-JP" altLang="en-US" dirty="0" err="1" smtClean="0">
                <a:latin typeface="HGP創英角ｺﾞｼｯｸUB" pitchFamily="50" charset="-128"/>
                <a:ea typeface="HGP創英角ｺﾞｼｯｸUB" pitchFamily="50" charset="-128"/>
              </a:rPr>
              <a:t>ｘ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時間の講座参加＞</a:t>
            </a:r>
            <a:endParaRPr kumimoji="1"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趣味をホームページにする楽しみ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成果（達成感）は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さまざま、でも満足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講座方式より、マンツーマン方式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 descr="C:\Users\CARLKAZU\Pictures\2012-11-10\IMG_2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76" y="1193680"/>
            <a:ext cx="2884580" cy="21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4856">
            <a:off x="6475871" y="3643225"/>
            <a:ext cx="1917729" cy="15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387">
            <a:off x="6051331" y="4783762"/>
            <a:ext cx="1846064" cy="176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4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9608" y="1139083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ＮＰＯ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：活動報告と広報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＜釜石、南三陸＞　</a:t>
            </a:r>
            <a:endParaRPr kumimoji="1" lang="en-US" altLang="ja-JP" sz="24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文化財アーカイブ活動（国道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45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号撮影班）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作成の経緯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・大槌きらり駅で雑談の弾みで（東京）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南三陸の懇親会で（高知）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＜成果＞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・助成金等の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活動実績報告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・多忙の人でも、自分でできる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860">
            <a:off x="6956171" y="3087139"/>
            <a:ext cx="1836834" cy="238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049">
            <a:off x="6061391" y="4531872"/>
            <a:ext cx="2009627" cy="18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0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ホームページ作成支援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kumimoji="1"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600" dirty="0">
                <a:latin typeface="HGP創英角ｺﾞｼｯｸUB" pitchFamily="50" charset="-128"/>
                <a:ea typeface="HGP創英角ｺﾞｼｯｸUB" pitchFamily="50" charset="-128"/>
              </a:rPr>
              <a:t>本当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に役立つのか</a:t>
            </a: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支援先のそれぞれの事情が</a:t>
            </a: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endParaRPr kumimoji="1"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8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9608" y="1139083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：ボランティアステーション広報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＜ボラステ活動を支援する＞　</a:t>
            </a:r>
            <a:endParaRPr kumimoji="1" lang="en-US" altLang="ja-JP" sz="24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教育・こども支援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絆めぐり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福島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応援隊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金太郎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ハウス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ホームページお助け隊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情報活用モデル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・災害に有用な活動や情報を伝える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＜成果＞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・ホームページ効果を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身近に知ってもらう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188">
            <a:off x="6610882" y="2455113"/>
            <a:ext cx="2178622" cy="204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334">
            <a:off x="5097605" y="2317003"/>
            <a:ext cx="2019651" cy="191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627">
            <a:off x="4101077" y="2986553"/>
            <a:ext cx="2068288" cy="180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35" y="3885271"/>
            <a:ext cx="1955455" cy="16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542">
            <a:off x="6854938" y="4468533"/>
            <a:ext cx="1958218" cy="183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5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9608" y="1139083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災害ＶＮ：活動報告のリニューアルに成功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＜災害ボランティアネットワーク＞　</a:t>
            </a:r>
            <a:endParaRPr kumimoji="1" lang="en-US" altLang="ja-JP" sz="24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ＨＰお助け隊に参加し所属ＶＮのサイト作成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瀬谷区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VN,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相模原市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VN</a:t>
            </a: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作成の経緯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・県サポのＪＩＭＤＯ講座に参加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各サイトを自身で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作成＆更新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＜成果＞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・情報発信が迅速になった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1197">
            <a:off x="6423758" y="3215237"/>
            <a:ext cx="2266829" cy="217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832">
            <a:off x="6279761" y="4675609"/>
            <a:ext cx="2271327" cy="188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5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地域：デジタル公民館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＜公民館のＩＴ支援（大船渡市）＞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コミュニティの場にデジタルを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ワカメゼミナール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わかめ発祥の地、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中学生が伝統を伝える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発表会、インタビュー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記録映像、写真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762">
            <a:off x="6084732" y="2115868"/>
            <a:ext cx="2658353" cy="30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933">
            <a:off x="6661428" y="4365104"/>
            <a:ext cx="2169981" cy="22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5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 rot="21041012">
            <a:off x="5561089" y="1556792"/>
            <a:ext cx="3086515" cy="44644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9512" y="2852936"/>
            <a:ext cx="669674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012">
            <a:off x="5705105" y="2276873"/>
            <a:ext cx="277224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8" y="3529202"/>
            <a:ext cx="3325837" cy="2996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地域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：つながり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14" y="3515004"/>
            <a:ext cx="1973414" cy="3010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09" y="3525053"/>
            <a:ext cx="1539967" cy="3000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451432" y="2996951"/>
            <a:ext cx="1672296" cy="4320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大槌新聞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11672" y="2996951"/>
            <a:ext cx="1672296" cy="4320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活動団体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716016" y="2996951"/>
            <a:ext cx="1672296" cy="4320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まち歩き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086689"/>
            <a:ext cx="5451837" cy="758287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大槌わくわくファンクラブ～ネットの場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幅広い活動内容の共有、現地交流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 rot="21041012">
            <a:off x="6121041" y="1772816"/>
            <a:ext cx="1816312" cy="4320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フェイ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スブック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0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 rot="252934">
            <a:off x="256906" y="3141166"/>
            <a:ext cx="3456384" cy="3525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rot="21254305">
            <a:off x="5140776" y="1971088"/>
            <a:ext cx="3750811" cy="4454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305">
            <a:off x="6256245" y="2273813"/>
            <a:ext cx="2272052" cy="2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地域：つながり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 rot="252934">
            <a:off x="611559" y="3212976"/>
            <a:ext cx="1584176" cy="43204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大槌新聞</a:t>
            </a:r>
            <a:endParaRPr kumimoji="1" lang="ja-JP" altLang="en-US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060848"/>
            <a:ext cx="6192688" cy="910262"/>
          </a:xfrm>
          <a:noFill/>
        </p:spPr>
        <p:txBody>
          <a:bodyPr>
            <a:no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フェイスブック、ツイッター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と三位一体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 rot="21254305">
            <a:off x="6372201" y="3212975"/>
            <a:ext cx="2127494" cy="4320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いいね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！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305">
            <a:off x="5591641" y="3978504"/>
            <a:ext cx="2182839" cy="229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角丸四角形 14"/>
          <p:cNvSpPr/>
          <p:nvPr/>
        </p:nvSpPr>
        <p:spPr>
          <a:xfrm rot="21254305">
            <a:off x="5762925" y="4887230"/>
            <a:ext cx="1816312" cy="4320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リツイート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 rot="252934">
            <a:off x="3923928" y="4216250"/>
            <a:ext cx="720080" cy="10849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WEB支援\大槌ファンクラブ\大槌新聞\大槌新聞第27号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934">
            <a:off x="1408868" y="3789234"/>
            <a:ext cx="2087114" cy="28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EB支援\大槌ファンクラブ\大槌新聞\大槌新聞第27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934">
            <a:off x="501809" y="3619513"/>
            <a:ext cx="2098502" cy="27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二等辺三角形 4"/>
          <p:cNvSpPr/>
          <p:nvPr/>
        </p:nvSpPr>
        <p:spPr>
          <a:xfrm>
            <a:off x="2195734" y="3429000"/>
            <a:ext cx="4820447" cy="295232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rgbClr val="002060"/>
                </a:solidFill>
              </a:rPr>
              <a:t>ホームページ</a:t>
            </a:r>
            <a:endParaRPr kumimoji="1" lang="en-US" altLang="ja-JP" sz="2400" b="1" dirty="0" smtClean="0">
              <a:solidFill>
                <a:srgbClr val="002060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rgbClr val="002060"/>
                </a:solidFill>
              </a:rPr>
              <a:t>ツイッター</a:t>
            </a:r>
            <a:endParaRPr lang="en-US" altLang="ja-JP" sz="2400" b="1" dirty="0" smtClean="0">
              <a:solidFill>
                <a:srgbClr val="002060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rgbClr val="002060"/>
                </a:solidFill>
              </a:rPr>
              <a:t>フェイスブック</a:t>
            </a:r>
            <a:endParaRPr lang="en-US" altLang="ja-JP" sz="2400" b="1" dirty="0" smtClean="0">
              <a:solidFill>
                <a:srgbClr val="002060"/>
              </a:solidFill>
            </a:endParaRPr>
          </a:p>
          <a:p>
            <a:pPr algn="ctr"/>
            <a:endParaRPr kumimoji="1" lang="en-US" altLang="ja-JP" sz="2400" b="1" dirty="0">
              <a:solidFill>
                <a:srgbClr val="002060"/>
              </a:solidFill>
            </a:endParaRPr>
          </a:p>
          <a:p>
            <a:pPr algn="ctr"/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課題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kumimoji="1"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ＩＴ支援に順番が回ってきた</a:t>
            </a:r>
            <a:endParaRPr kumimoji="1"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Picture 2" descr="C:\Users\CARLKAZU\AppData\Local\Microsoft\Windows\Temporary Internet Files\Content.IE5\JDRLBOE8\MM90030347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3136"/>
            <a:ext cx="9048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情報活動のマイ道具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194" name="Picture 2" descr="C:\Users\CARLKAZU\Pictures\2013-05-11\IMG_4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3068960"/>
            <a:ext cx="4456832" cy="33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5868144" y="1844824"/>
            <a:ext cx="2304256" cy="648072"/>
          </a:xfrm>
          <a:prstGeom prst="wedgeRoundRectCallout">
            <a:avLst>
              <a:gd name="adj1" fmla="val -81932"/>
              <a:gd name="adj2" fmla="val 13864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ノートパソコン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195" name="Picture 3" descr="C:\Users\CARLKAZU\AppData\Local\Microsoft\Windows\Temporary Internet Files\Content.IE5\SUBF5U6E\MC9003968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005064"/>
            <a:ext cx="1857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6732240" y="2938929"/>
            <a:ext cx="2120426" cy="648072"/>
          </a:xfrm>
          <a:prstGeom prst="wedgeRoundRectCallout">
            <a:avLst>
              <a:gd name="adj1" fmla="val -22092"/>
              <a:gd name="adj2" fmla="val 14760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デジカメ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732240" y="5013176"/>
            <a:ext cx="2120426" cy="864096"/>
          </a:xfrm>
          <a:prstGeom prst="wedgeRoundRectCallout">
            <a:avLst>
              <a:gd name="adj1" fmla="val -126820"/>
              <a:gd name="adj2" fmla="val -11219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Tab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形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wi-fi</a:t>
            </a:r>
          </a:p>
          <a:p>
            <a:pPr algn="ctr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（テザリング形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014001" y="5674735"/>
            <a:ext cx="1708286" cy="864096"/>
          </a:xfrm>
          <a:prstGeom prst="wedgeRoundRectCallout">
            <a:avLst>
              <a:gd name="adj1" fmla="val -126303"/>
              <a:gd name="adj2" fmla="val -4332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通信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カード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（従来）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926543" y="2614893"/>
            <a:ext cx="2120426" cy="648072"/>
          </a:xfrm>
          <a:prstGeom prst="wedgeRoundRectCallout">
            <a:avLst>
              <a:gd name="adj1" fmla="val 45674"/>
              <a:gd name="adj2" fmla="val 28814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ドコモ携帯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347" y="6269689"/>
            <a:ext cx="38164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通信料金とバッテリー消費に留意！</a:t>
            </a:r>
            <a:endParaRPr kumimoji="1" lang="ja-JP" altLang="en-US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 descr="C:\Users\CARLKAZU\AppData\Local\Microsoft\Windows\Temporary Internet Files\Content.IE5\8354QL44\MC9002979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4" y="4376439"/>
            <a:ext cx="1304216" cy="9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吹き出し 12"/>
          <p:cNvSpPr/>
          <p:nvPr/>
        </p:nvSpPr>
        <p:spPr>
          <a:xfrm>
            <a:off x="147494" y="3587384"/>
            <a:ext cx="2120426" cy="648072"/>
          </a:xfrm>
          <a:prstGeom prst="wedgeRoundRectCallout">
            <a:avLst>
              <a:gd name="adj1" fmla="val -8401"/>
              <a:gd name="adj2" fmla="val 14480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電池、充電器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0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効果的な情報発信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手間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かけない、拙速でいい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見せ方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より伝える内容（写真と文章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）と頻度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相互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リンク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－拡散効果を狙う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ＦＢ（、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twitter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）で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SNS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三位一体の拡散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誰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に向けて発信するのか明確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にする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：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地域の人、地域外の人、支援者（助成金など）</a:t>
            </a: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作る楽しさ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：デジカメ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写真、デジカメ動画、ムービー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、地図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170" name="Picture 2" descr="C:\Users\CARLKAZU\AppData\Local\Microsoft\Windows\Temporary Internet Files\Content.IE5\SUBF5U6E\MC900324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77" y="995363"/>
            <a:ext cx="1383548" cy="14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拡げる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ひとつ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ずつ、</a:t>
            </a:r>
            <a:r>
              <a:rPr lang="ja-JP" altLang="en-US" sz="32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ゆっくりと拡大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するところ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から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クチコミ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効果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、会話しながらニーズ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を聞き出す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実績作り</a:t>
            </a: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が先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（支援する側もやりながら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進歩）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PR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効果⇒行政や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団体、メディアの広報効果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NPO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や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PC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教室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など、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無償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や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有償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支援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支援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は、</a:t>
            </a:r>
            <a:r>
              <a:rPr lang="ja-JP" altLang="en-US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ようやく</a:t>
            </a:r>
            <a:r>
              <a:rPr lang="ja-JP" altLang="en-US" sz="32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順番が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回ってきた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1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グループ～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お助け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Q&amp;A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b="1" dirty="0">
                <a:hlinkClick r:id="rId2"/>
              </a:rPr>
              <a:t>https://www.facebook.com/groups/330035750384187/</a:t>
            </a:r>
            <a:endParaRPr kumimoji="1" lang="ja-JP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7" y="2995710"/>
            <a:ext cx="4119166" cy="347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235">
            <a:off x="4745244" y="3037041"/>
            <a:ext cx="3797014" cy="33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8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ホームページは難しい！神話の崩壊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あれ、難しい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ことだと思って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いた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そう、従来は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HTML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とか・・）</a:t>
            </a: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ツール（ソフト）のインストールがいらない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パソコンとネットがあれば、いつでもどこでもできる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最近は、</a:t>
            </a:r>
            <a:r>
              <a:rPr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wifi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無線環境でどこでもらくらく。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仲間と学ぶ：ＦＢグループで教え合うのもいい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 descr="C:\Users\CARLKAZU\AppData\Local\Microsoft\Windows\Temporary Internet Files\Content.IE5\G5TGDLPM\MC9004235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165225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繋がるということ</a:t>
            </a:r>
            <a:endParaRPr kumimoji="1" lang="ja-JP" altLang="en-US" dirty="0"/>
          </a:p>
        </p:txBody>
      </p:sp>
      <p:pic>
        <p:nvPicPr>
          <p:cNvPr id="4" name="Picture 6" descr="http://sphotos-h.ak.fbcdn.net/hphotos-ak-prn1/33862_429593777113503_102936668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829961" cy="26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1115616" y="3460355"/>
            <a:ext cx="6768752" cy="10138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神奈川の防災・減災にどう役立つの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たくさんの人の活動体験の記憶を活かす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スマホ時代：ＴｗｉｔｔｅｒやＦ</a:t>
            </a:r>
            <a:r>
              <a:rPr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acebook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との上手い連携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ネット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で発信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することに慣れる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元気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なまちづくりは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、発信すること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から</a:t>
            </a: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ＫＳＶＮ地域ネットでリニューアル進む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 descr="C:\Users\CARLKAZU\AppData\Local\Microsoft\Windows\Temporary Internet Files\Content.IE5\ZJD83HXP\MC9004166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60355"/>
            <a:ext cx="794616" cy="10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LKAZU\AppData\Local\Microsoft\Windows\Temporary Internet Files\Content.IE5\0GYPGZNW\MC90044179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54042"/>
            <a:ext cx="1396503" cy="13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ARLKAZU\AppData\Local\Microsoft\Windows\Temporary Internet Files\Content.IE5\32KYEECA\MP90044400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83180"/>
            <a:ext cx="1488624" cy="9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12">
            <a:off x="6230971" y="3855291"/>
            <a:ext cx="2476656" cy="17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763688" y="3717032"/>
            <a:ext cx="7128792" cy="187220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広域支援・後方支援のこれから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二等辺三角形 3"/>
          <p:cNvSpPr/>
          <p:nvPr/>
        </p:nvSpPr>
        <p:spPr>
          <a:xfrm>
            <a:off x="3059832" y="4077072"/>
            <a:ext cx="5688632" cy="2376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FFC000"/>
                </a:solidFill>
              </a:rPr>
              <a:t>地域</a:t>
            </a:r>
            <a:r>
              <a:rPr lang="en-US" altLang="ja-JP" sz="1100" dirty="0" smtClean="0">
                <a:solidFill>
                  <a:srgbClr val="FFC000"/>
                </a:solidFill>
              </a:rPr>
              <a:t>FM</a:t>
            </a:r>
            <a:r>
              <a:rPr lang="ja-JP" altLang="en-US" sz="1100" dirty="0" smtClean="0">
                <a:solidFill>
                  <a:srgbClr val="FFC000"/>
                </a:solidFill>
              </a:rPr>
              <a:t>等メディア</a:t>
            </a:r>
            <a:endParaRPr lang="en-US" altLang="ja-JP" sz="1100" dirty="0" smtClean="0">
              <a:solidFill>
                <a:srgbClr val="FFC000"/>
              </a:solidFill>
            </a:endParaRPr>
          </a:p>
          <a:p>
            <a:pPr algn="ctr"/>
            <a:r>
              <a:rPr lang="ja-JP" altLang="en-US" sz="1100" dirty="0" smtClean="0">
                <a:solidFill>
                  <a:srgbClr val="FFC000"/>
                </a:solidFill>
              </a:rPr>
              <a:t>行政／社協／災ボラ</a:t>
            </a:r>
            <a:endParaRPr lang="en-US" altLang="ja-JP" sz="1100" dirty="0" smtClean="0">
              <a:solidFill>
                <a:srgbClr val="FFC000"/>
              </a:solidFill>
            </a:endParaRPr>
          </a:p>
          <a:p>
            <a:pPr algn="ctr"/>
            <a:r>
              <a:rPr lang="ja-JP" altLang="en-US" sz="1100" dirty="0" smtClean="0">
                <a:solidFill>
                  <a:srgbClr val="FFC000"/>
                </a:solidFill>
              </a:rPr>
              <a:t>消防団</a:t>
            </a:r>
            <a:endParaRPr lang="en-US" altLang="ja-JP" sz="1100" dirty="0" smtClean="0">
              <a:solidFill>
                <a:srgbClr val="FFC000"/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rgbClr val="FFFF00"/>
                </a:solidFill>
              </a:rPr>
              <a:t>情報</a:t>
            </a:r>
            <a:r>
              <a:rPr kumimoji="1" lang="ja-JP" altLang="en-US" sz="1600" dirty="0">
                <a:solidFill>
                  <a:srgbClr val="FFFF00"/>
                </a:solidFill>
              </a:rPr>
              <a:t>本部</a:t>
            </a:r>
            <a:endParaRPr kumimoji="1" lang="en-US" altLang="ja-JP" sz="1600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rgbClr val="FFFF00"/>
                </a:solidFill>
              </a:rPr>
              <a:t>情報ボランティア（情報団）</a:t>
            </a:r>
            <a:endParaRPr kumimoji="1" lang="en-US" altLang="ja-JP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altLang="ja-JP" sz="1100" dirty="0" smtClean="0"/>
              <a:t>HP</a:t>
            </a:r>
            <a:r>
              <a:rPr lang="ja-JP" altLang="en-US" sz="1100" dirty="0" smtClean="0"/>
              <a:t>支援のつながり（</a:t>
            </a:r>
            <a:r>
              <a:rPr lang="en-US" altLang="ja-JP" sz="1100" dirty="0" smtClean="0"/>
              <a:t>HP</a:t>
            </a:r>
            <a:r>
              <a:rPr lang="ja-JP" altLang="en-US" sz="1100" dirty="0" smtClean="0"/>
              <a:t>お助け隊）</a:t>
            </a:r>
            <a:endParaRPr lang="en-US" altLang="ja-JP" sz="1100" dirty="0" smtClean="0"/>
          </a:p>
          <a:p>
            <a:pPr algn="ctr"/>
            <a:r>
              <a:rPr kumimoji="1" lang="ja-JP" altLang="en-US" sz="1100" dirty="0" smtClean="0"/>
              <a:t>ボラ活動のつながり</a:t>
            </a:r>
            <a:endParaRPr kumimoji="1" lang="en-US" altLang="ja-JP" sz="1100" dirty="0" smtClean="0"/>
          </a:p>
          <a:p>
            <a:pPr algn="ctr"/>
            <a:r>
              <a:rPr lang="ja-JP" altLang="en-US" sz="2000" dirty="0" smtClean="0"/>
              <a:t>一般の人々</a:t>
            </a:r>
            <a:endParaRPr lang="en-US" altLang="ja-JP" sz="2000" dirty="0" smtClean="0"/>
          </a:p>
          <a:p>
            <a:pPr algn="ctr"/>
            <a:endParaRPr lang="en-US" altLang="ja-JP" sz="2000" dirty="0" smtClean="0"/>
          </a:p>
          <a:p>
            <a:pPr algn="ctr"/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432997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地域メディア（ローカル紙、</a:t>
            </a:r>
            <a:r>
              <a:rPr kumimoji="1" lang="en-US" altLang="ja-JP" dirty="0" smtClean="0"/>
              <a:t>FM</a:t>
            </a:r>
            <a:r>
              <a:rPr kumimoji="1" lang="ja-JP" altLang="en-US" dirty="0" smtClean="0"/>
              <a:t>局）連携、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公的機関との橋渡し、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他の地域ネットワークとの連携</a:t>
            </a:r>
            <a:endParaRPr kumimoji="1" lang="en-US" altLang="ja-JP" dirty="0" smtClean="0"/>
          </a:p>
        </p:txBody>
      </p:sp>
      <p:sp>
        <p:nvSpPr>
          <p:cNvPr id="5" name="二等辺三角形 4"/>
          <p:cNvSpPr/>
          <p:nvPr/>
        </p:nvSpPr>
        <p:spPr>
          <a:xfrm>
            <a:off x="2123728" y="3068960"/>
            <a:ext cx="1995282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" dirty="0" smtClean="0">
                <a:solidFill>
                  <a:srgbClr val="FFC000"/>
                </a:solidFill>
              </a:rPr>
              <a:t>地域</a:t>
            </a:r>
            <a:r>
              <a:rPr lang="en-US" altLang="ja-JP" sz="300" dirty="0" smtClean="0">
                <a:solidFill>
                  <a:srgbClr val="FFC000"/>
                </a:solidFill>
              </a:rPr>
              <a:t>FM</a:t>
            </a:r>
            <a:r>
              <a:rPr lang="ja-JP" altLang="en-US" sz="300" dirty="0" smtClean="0">
                <a:solidFill>
                  <a:srgbClr val="FFC000"/>
                </a:solidFill>
              </a:rPr>
              <a:t>等メディア</a:t>
            </a:r>
            <a:endParaRPr lang="en-US" altLang="ja-JP" sz="300" dirty="0" smtClean="0">
              <a:solidFill>
                <a:srgbClr val="FFC000"/>
              </a:solidFill>
            </a:endParaRPr>
          </a:p>
          <a:p>
            <a:pPr algn="ctr"/>
            <a:r>
              <a:rPr lang="ja-JP" altLang="en-US" sz="300" dirty="0" smtClean="0">
                <a:solidFill>
                  <a:srgbClr val="FFC000"/>
                </a:solidFill>
              </a:rPr>
              <a:t>行政／社協／災ボラ</a:t>
            </a:r>
            <a:endParaRPr lang="en-US" altLang="ja-JP" sz="300" dirty="0" smtClean="0">
              <a:solidFill>
                <a:srgbClr val="FFC000"/>
              </a:solidFill>
            </a:endParaRPr>
          </a:p>
          <a:p>
            <a:pPr algn="ctr"/>
            <a:r>
              <a:rPr lang="ja-JP" altLang="en-US" sz="300" dirty="0" smtClean="0">
                <a:solidFill>
                  <a:srgbClr val="FFC000"/>
                </a:solidFill>
              </a:rPr>
              <a:t>消防団</a:t>
            </a:r>
            <a:endParaRPr lang="en-US" altLang="ja-JP" sz="300" dirty="0" smtClean="0">
              <a:solidFill>
                <a:srgbClr val="FFC000"/>
              </a:solidFill>
            </a:endParaRPr>
          </a:p>
          <a:p>
            <a:pPr algn="ctr"/>
            <a:r>
              <a:rPr kumimoji="1" lang="ja-JP" altLang="en-US" sz="600" dirty="0" smtClean="0">
                <a:solidFill>
                  <a:srgbClr val="FFFF00"/>
                </a:solidFill>
              </a:rPr>
              <a:t>情報</a:t>
            </a:r>
            <a:r>
              <a:rPr kumimoji="1" lang="ja-JP" altLang="en-US" sz="600" dirty="0">
                <a:solidFill>
                  <a:srgbClr val="FFFF00"/>
                </a:solidFill>
              </a:rPr>
              <a:t>本部</a:t>
            </a:r>
            <a:endParaRPr kumimoji="1" lang="en-US" altLang="ja-JP" sz="600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00" dirty="0" smtClean="0">
                <a:solidFill>
                  <a:srgbClr val="FFFF00"/>
                </a:solidFill>
              </a:rPr>
              <a:t>情報ボランティア（情報団）</a:t>
            </a:r>
            <a:endParaRPr kumimoji="1" lang="en-US" altLang="ja-JP" sz="400" dirty="0" smtClean="0">
              <a:solidFill>
                <a:srgbClr val="FFFF00"/>
              </a:solidFill>
            </a:endParaRPr>
          </a:p>
          <a:p>
            <a:pPr algn="ctr"/>
            <a:r>
              <a:rPr lang="en-US" altLang="ja-JP" sz="300" dirty="0" smtClean="0"/>
              <a:t>HP</a:t>
            </a:r>
            <a:r>
              <a:rPr lang="ja-JP" altLang="en-US" sz="300" dirty="0" smtClean="0"/>
              <a:t>支援のつながり（</a:t>
            </a:r>
            <a:r>
              <a:rPr lang="en-US" altLang="ja-JP" sz="300" dirty="0" smtClean="0"/>
              <a:t>HP</a:t>
            </a:r>
            <a:r>
              <a:rPr lang="ja-JP" altLang="en-US" sz="300" dirty="0" smtClean="0"/>
              <a:t>お助け隊）</a:t>
            </a:r>
            <a:endParaRPr lang="en-US" altLang="ja-JP" sz="300" dirty="0" smtClean="0"/>
          </a:p>
          <a:p>
            <a:pPr algn="ctr"/>
            <a:r>
              <a:rPr kumimoji="1" lang="ja-JP" altLang="en-US" sz="300" dirty="0" smtClean="0"/>
              <a:t>ボラ活動のつながり</a:t>
            </a:r>
            <a:endParaRPr kumimoji="1" lang="en-US" altLang="ja-JP" sz="300" dirty="0" smtClean="0"/>
          </a:p>
          <a:p>
            <a:pPr algn="ctr"/>
            <a:r>
              <a:rPr lang="ja-JP" altLang="en-US" sz="800" dirty="0" smtClean="0"/>
              <a:t>一般の人々</a:t>
            </a:r>
            <a:endParaRPr lang="en-US" altLang="ja-JP" sz="800" dirty="0" smtClean="0"/>
          </a:p>
          <a:p>
            <a:pPr algn="ctr"/>
            <a:endParaRPr lang="en-US" altLang="ja-JP" sz="800" dirty="0" smtClean="0"/>
          </a:p>
          <a:p>
            <a:pPr algn="ctr"/>
            <a:endParaRPr kumimoji="1" lang="ja-JP" altLang="en-US" sz="800" dirty="0"/>
          </a:p>
        </p:txBody>
      </p:sp>
      <p:sp>
        <p:nvSpPr>
          <p:cNvPr id="6" name="二等辺三角形 5"/>
          <p:cNvSpPr/>
          <p:nvPr/>
        </p:nvSpPr>
        <p:spPr>
          <a:xfrm>
            <a:off x="4376918" y="3068960"/>
            <a:ext cx="1995282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" dirty="0" smtClean="0">
                <a:solidFill>
                  <a:srgbClr val="FFC000"/>
                </a:solidFill>
              </a:rPr>
              <a:t>地域</a:t>
            </a:r>
            <a:r>
              <a:rPr lang="en-US" altLang="ja-JP" sz="300" dirty="0" smtClean="0">
                <a:solidFill>
                  <a:srgbClr val="FFC000"/>
                </a:solidFill>
              </a:rPr>
              <a:t>FM</a:t>
            </a:r>
            <a:r>
              <a:rPr lang="ja-JP" altLang="en-US" sz="300" dirty="0" smtClean="0">
                <a:solidFill>
                  <a:srgbClr val="FFC000"/>
                </a:solidFill>
              </a:rPr>
              <a:t>等メディア</a:t>
            </a:r>
            <a:endParaRPr lang="en-US" altLang="ja-JP" sz="300" dirty="0" smtClean="0">
              <a:solidFill>
                <a:srgbClr val="FFC000"/>
              </a:solidFill>
            </a:endParaRPr>
          </a:p>
          <a:p>
            <a:pPr algn="ctr"/>
            <a:r>
              <a:rPr lang="ja-JP" altLang="en-US" sz="300" dirty="0" smtClean="0">
                <a:solidFill>
                  <a:srgbClr val="FFC000"/>
                </a:solidFill>
              </a:rPr>
              <a:t>行政／社協／災ボラ</a:t>
            </a:r>
            <a:endParaRPr lang="en-US" altLang="ja-JP" sz="300" dirty="0" smtClean="0">
              <a:solidFill>
                <a:srgbClr val="FFC000"/>
              </a:solidFill>
            </a:endParaRPr>
          </a:p>
          <a:p>
            <a:pPr algn="ctr"/>
            <a:r>
              <a:rPr lang="ja-JP" altLang="en-US" sz="300" dirty="0" smtClean="0">
                <a:solidFill>
                  <a:srgbClr val="FFC000"/>
                </a:solidFill>
              </a:rPr>
              <a:t>消防団</a:t>
            </a:r>
            <a:endParaRPr lang="en-US" altLang="ja-JP" sz="300" dirty="0" smtClean="0">
              <a:solidFill>
                <a:srgbClr val="FFC000"/>
              </a:solidFill>
            </a:endParaRPr>
          </a:p>
          <a:p>
            <a:pPr algn="ctr"/>
            <a:r>
              <a:rPr kumimoji="1" lang="ja-JP" altLang="en-US" sz="600" dirty="0" smtClean="0">
                <a:solidFill>
                  <a:srgbClr val="FFFF00"/>
                </a:solidFill>
              </a:rPr>
              <a:t>情報</a:t>
            </a:r>
            <a:r>
              <a:rPr kumimoji="1" lang="ja-JP" altLang="en-US" sz="600" dirty="0">
                <a:solidFill>
                  <a:srgbClr val="FFFF00"/>
                </a:solidFill>
              </a:rPr>
              <a:t>本部</a:t>
            </a:r>
            <a:endParaRPr kumimoji="1" lang="en-US" altLang="ja-JP" sz="600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00" dirty="0" smtClean="0">
                <a:solidFill>
                  <a:srgbClr val="FFFF00"/>
                </a:solidFill>
              </a:rPr>
              <a:t>情報ボランティア（情報団）</a:t>
            </a:r>
            <a:endParaRPr kumimoji="1" lang="en-US" altLang="ja-JP" sz="400" dirty="0" smtClean="0">
              <a:solidFill>
                <a:srgbClr val="FFFF00"/>
              </a:solidFill>
            </a:endParaRPr>
          </a:p>
          <a:p>
            <a:pPr algn="ctr"/>
            <a:r>
              <a:rPr lang="en-US" altLang="ja-JP" sz="300" dirty="0" smtClean="0"/>
              <a:t>HP</a:t>
            </a:r>
            <a:r>
              <a:rPr lang="ja-JP" altLang="en-US" sz="300" dirty="0" smtClean="0"/>
              <a:t>支援のつながり（</a:t>
            </a:r>
            <a:r>
              <a:rPr lang="en-US" altLang="ja-JP" sz="300" dirty="0" smtClean="0"/>
              <a:t>HP</a:t>
            </a:r>
            <a:r>
              <a:rPr lang="ja-JP" altLang="en-US" sz="300" dirty="0" smtClean="0"/>
              <a:t>お助け隊）</a:t>
            </a:r>
            <a:endParaRPr lang="en-US" altLang="ja-JP" sz="300" dirty="0" smtClean="0"/>
          </a:p>
          <a:p>
            <a:pPr algn="ctr"/>
            <a:r>
              <a:rPr kumimoji="1" lang="ja-JP" altLang="en-US" sz="300" dirty="0" smtClean="0"/>
              <a:t>ボラ活動のつながり</a:t>
            </a:r>
            <a:endParaRPr kumimoji="1" lang="en-US" altLang="ja-JP" sz="300" dirty="0" smtClean="0"/>
          </a:p>
          <a:p>
            <a:pPr algn="ctr"/>
            <a:r>
              <a:rPr lang="ja-JP" altLang="en-US" sz="800" dirty="0" smtClean="0"/>
              <a:t>一般の人々</a:t>
            </a:r>
            <a:endParaRPr lang="en-US" altLang="ja-JP" sz="800" dirty="0" smtClean="0"/>
          </a:p>
          <a:p>
            <a:pPr algn="ctr"/>
            <a:endParaRPr lang="en-US" altLang="ja-JP" sz="800" dirty="0" smtClean="0"/>
          </a:p>
          <a:p>
            <a:pPr algn="ctr"/>
            <a:endParaRPr kumimoji="1" lang="ja-JP" altLang="en-US" sz="800" dirty="0"/>
          </a:p>
        </p:txBody>
      </p:sp>
      <p:sp>
        <p:nvSpPr>
          <p:cNvPr id="7" name="二等辺三角形 6"/>
          <p:cNvSpPr/>
          <p:nvPr/>
        </p:nvSpPr>
        <p:spPr>
          <a:xfrm>
            <a:off x="6609166" y="3068960"/>
            <a:ext cx="1995282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" dirty="0" smtClean="0">
                <a:solidFill>
                  <a:srgbClr val="FFC000"/>
                </a:solidFill>
              </a:rPr>
              <a:t>地域</a:t>
            </a:r>
            <a:r>
              <a:rPr lang="en-US" altLang="ja-JP" sz="300" dirty="0" smtClean="0">
                <a:solidFill>
                  <a:srgbClr val="FFC000"/>
                </a:solidFill>
              </a:rPr>
              <a:t>FM</a:t>
            </a:r>
            <a:r>
              <a:rPr lang="ja-JP" altLang="en-US" sz="300" dirty="0" smtClean="0">
                <a:solidFill>
                  <a:srgbClr val="FFC000"/>
                </a:solidFill>
              </a:rPr>
              <a:t>等メディア</a:t>
            </a:r>
            <a:endParaRPr lang="en-US" altLang="ja-JP" sz="300" dirty="0" smtClean="0">
              <a:solidFill>
                <a:srgbClr val="FFC000"/>
              </a:solidFill>
            </a:endParaRPr>
          </a:p>
          <a:p>
            <a:pPr algn="ctr"/>
            <a:r>
              <a:rPr lang="ja-JP" altLang="en-US" sz="300" dirty="0" smtClean="0">
                <a:solidFill>
                  <a:srgbClr val="FFC000"/>
                </a:solidFill>
              </a:rPr>
              <a:t>行政／社協／災ボラ</a:t>
            </a:r>
            <a:endParaRPr lang="en-US" altLang="ja-JP" sz="300" dirty="0" smtClean="0">
              <a:solidFill>
                <a:srgbClr val="FFC000"/>
              </a:solidFill>
            </a:endParaRPr>
          </a:p>
          <a:p>
            <a:pPr algn="ctr"/>
            <a:r>
              <a:rPr lang="ja-JP" altLang="en-US" sz="300" dirty="0" smtClean="0">
                <a:solidFill>
                  <a:srgbClr val="FFC000"/>
                </a:solidFill>
              </a:rPr>
              <a:t>消防団</a:t>
            </a:r>
            <a:endParaRPr lang="en-US" altLang="ja-JP" sz="300" dirty="0" smtClean="0">
              <a:solidFill>
                <a:srgbClr val="FFC000"/>
              </a:solidFill>
            </a:endParaRPr>
          </a:p>
          <a:p>
            <a:pPr algn="ctr"/>
            <a:r>
              <a:rPr kumimoji="1" lang="ja-JP" altLang="en-US" sz="600" dirty="0" smtClean="0">
                <a:solidFill>
                  <a:srgbClr val="FFFF00"/>
                </a:solidFill>
              </a:rPr>
              <a:t>情報</a:t>
            </a:r>
            <a:r>
              <a:rPr kumimoji="1" lang="ja-JP" altLang="en-US" sz="600" dirty="0">
                <a:solidFill>
                  <a:srgbClr val="FFFF00"/>
                </a:solidFill>
              </a:rPr>
              <a:t>本部</a:t>
            </a:r>
            <a:endParaRPr kumimoji="1" lang="en-US" altLang="ja-JP" sz="600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00" dirty="0" smtClean="0">
                <a:solidFill>
                  <a:srgbClr val="FFFF00"/>
                </a:solidFill>
              </a:rPr>
              <a:t>情報ボランティア（情報団）</a:t>
            </a:r>
            <a:endParaRPr kumimoji="1" lang="en-US" altLang="ja-JP" sz="400" dirty="0" smtClean="0">
              <a:solidFill>
                <a:srgbClr val="FFFF00"/>
              </a:solidFill>
            </a:endParaRPr>
          </a:p>
          <a:p>
            <a:pPr algn="ctr"/>
            <a:r>
              <a:rPr lang="en-US" altLang="ja-JP" sz="300" dirty="0" smtClean="0"/>
              <a:t>HP</a:t>
            </a:r>
            <a:r>
              <a:rPr lang="ja-JP" altLang="en-US" sz="300" dirty="0" smtClean="0"/>
              <a:t>支援のつながり（</a:t>
            </a:r>
            <a:r>
              <a:rPr lang="en-US" altLang="ja-JP" sz="300" dirty="0" smtClean="0"/>
              <a:t>HP</a:t>
            </a:r>
            <a:r>
              <a:rPr lang="ja-JP" altLang="en-US" sz="300" dirty="0" smtClean="0"/>
              <a:t>お助け隊）</a:t>
            </a:r>
            <a:endParaRPr lang="en-US" altLang="ja-JP" sz="300" dirty="0" smtClean="0"/>
          </a:p>
          <a:p>
            <a:pPr algn="ctr"/>
            <a:r>
              <a:rPr kumimoji="1" lang="ja-JP" altLang="en-US" sz="300" dirty="0" smtClean="0"/>
              <a:t>ボラ活動のつながり</a:t>
            </a:r>
            <a:endParaRPr kumimoji="1" lang="en-US" altLang="ja-JP" sz="300" dirty="0" smtClean="0"/>
          </a:p>
          <a:p>
            <a:pPr algn="ctr"/>
            <a:r>
              <a:rPr lang="ja-JP" altLang="en-US" sz="800" dirty="0" smtClean="0"/>
              <a:t>一般の人々</a:t>
            </a:r>
            <a:endParaRPr lang="en-US" altLang="ja-JP" sz="800" dirty="0" smtClean="0"/>
          </a:p>
          <a:p>
            <a:pPr algn="ctr"/>
            <a:endParaRPr lang="en-US" altLang="ja-JP" sz="800" dirty="0" smtClean="0"/>
          </a:p>
          <a:p>
            <a:pPr algn="ctr"/>
            <a:endParaRPr kumimoji="1" lang="ja-JP" altLang="en-US" sz="800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8915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これからは、地域を越える水平なつながりを活用する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4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06" y="5085184"/>
            <a:ext cx="2821132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ボランティア活動で気遣うこと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744416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意思の疎通は案外むずかしい～支援される心苦しさ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被災地や被災者を特別視しない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送り出す家族の不安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*遠方に出かける心配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*家族に最大の配慮する心がけ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*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本当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役立ってる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*いつまで続けるの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0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おわり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kumimoji="1"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ご清聴ありがとうございました。</a:t>
            </a:r>
            <a:endParaRPr kumimoji="1"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1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70" y="2492896"/>
            <a:ext cx="4381991" cy="2088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ホームページお助け隊の実績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55684"/>
            <a:ext cx="3880364" cy="24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779912" y="4221088"/>
            <a:ext cx="648072" cy="504056"/>
          </a:xfrm>
          <a:prstGeom prst="ellipse">
            <a:avLst/>
          </a:prstGeom>
          <a:solidFill>
            <a:schemeClr val="accent2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995001" y="2138550"/>
            <a:ext cx="5041495" cy="2730610"/>
          </a:xfrm>
          <a:prstGeom prst="ellipse">
            <a:avLst/>
          </a:prstGeom>
          <a:solidFill>
            <a:schemeClr val="accent2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95320" y="2719607"/>
            <a:ext cx="1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大槌町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59414" y="2138550"/>
            <a:ext cx="3122563" cy="1704820"/>
            <a:chOff x="459414" y="2138550"/>
            <a:chExt cx="3122563" cy="17048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14" y="2138550"/>
              <a:ext cx="3096344" cy="1704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円/楕円 7"/>
            <p:cNvSpPr/>
            <p:nvPr/>
          </p:nvSpPr>
          <p:spPr>
            <a:xfrm>
              <a:off x="2007586" y="2426879"/>
              <a:ext cx="430393" cy="662059"/>
            </a:xfrm>
            <a:prstGeom prst="ellipse">
              <a:avLst/>
            </a:prstGeom>
            <a:solidFill>
              <a:schemeClr val="accent2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437979" y="2308230"/>
              <a:ext cx="1143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HGP創英角ｺﾞｼｯｸUB" pitchFamily="50" charset="-128"/>
                  <a:ea typeface="HGP創英角ｺﾞｼｯｸUB" pitchFamily="50" charset="-128"/>
                </a:rPr>
                <a:t>岩手</a:t>
              </a:r>
              <a:endParaRPr lang="en-US" altLang="ja-JP" dirty="0" smtClean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kumimoji="1"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宮城</a:t>
              </a: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691680" y="3241987"/>
              <a:ext cx="430393" cy="331029"/>
            </a:xfrm>
            <a:prstGeom prst="ellipse">
              <a:avLst/>
            </a:prstGeom>
            <a:solidFill>
              <a:schemeClr val="accent2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059850" y="3214717"/>
              <a:ext cx="114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神奈川</a:t>
              </a:r>
              <a:endParaRPr lang="en-US" altLang="ja-JP" dirty="0" smtClean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cxnSp>
        <p:nvCxnSpPr>
          <p:cNvPr id="7" name="直線矢印コネクタ 6"/>
          <p:cNvCxnSpPr/>
          <p:nvPr/>
        </p:nvCxnSpPr>
        <p:spPr>
          <a:xfrm>
            <a:off x="2437979" y="2954561"/>
            <a:ext cx="981893" cy="126652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4310927" y="3584049"/>
            <a:ext cx="685053" cy="7890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円/楕円 45"/>
          <p:cNvSpPr/>
          <p:nvPr/>
        </p:nvSpPr>
        <p:spPr>
          <a:xfrm>
            <a:off x="5473707" y="2204864"/>
            <a:ext cx="1008112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金太郎</a:t>
            </a:r>
            <a:endParaRPr kumimoji="1" lang="en-US" altLang="ja-JP" sz="1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200" dirty="0">
                <a:latin typeface="HGP創英角ｺﾞｼｯｸUB" pitchFamily="50" charset="-128"/>
                <a:ea typeface="HGP創英角ｺﾞｼｯｸUB" pitchFamily="50" charset="-128"/>
              </a:rPr>
              <a:t>ハウス</a:t>
            </a:r>
            <a:endParaRPr kumimoji="1" lang="en-US" altLang="ja-JP" sz="12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121779" y="2636912"/>
            <a:ext cx="1584176" cy="14401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遠野</a:t>
            </a:r>
            <a:endParaRPr kumimoji="1"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まごころネット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支援の背景は偶然の流れ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449371" y="2924944"/>
            <a:ext cx="187220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</a:p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ボラステ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977763" y="2348880"/>
            <a:ext cx="1800200" cy="158417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遠野</a:t>
            </a:r>
            <a:endParaRPr kumimoji="1"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モデル*</a:t>
            </a:r>
            <a:r>
              <a:rPr kumimoji="1"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121779" y="4509120"/>
            <a:ext cx="1800200" cy="15841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復興支援</a:t>
            </a:r>
            <a:endParaRPr kumimoji="1"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ＩＴ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ﾎﾞﾗﾝﾃｨｱ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*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853527" y="2672916"/>
            <a:ext cx="936104" cy="93610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ﾎﾞﾗﾊﾞｽ</a:t>
            </a:r>
            <a:endParaRPr kumimoji="1"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889531" y="4077072"/>
            <a:ext cx="936104" cy="93610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</a:rPr>
              <a:t>ﾎｰﾑﾍﾟｰｼﾞ</a:t>
            </a:r>
            <a:endParaRPr kumimoji="1" lang="en-US" altLang="ja-JP" sz="14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969651" y="4797152"/>
            <a:ext cx="1008112" cy="36004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4933647" y="2744924"/>
            <a:ext cx="468052" cy="25202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4969651" y="3933056"/>
            <a:ext cx="1296144" cy="57606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5401699" y="2060848"/>
            <a:ext cx="1008112" cy="93610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金太郎</a:t>
            </a:r>
            <a:endParaRPr kumimoji="1" lang="en-US" altLang="ja-JP" sz="1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200" dirty="0">
                <a:latin typeface="HGP創英角ｺﾞｼｯｸUB" pitchFamily="50" charset="-128"/>
                <a:ea typeface="HGP創英角ｺﾞｼｯｸUB" pitchFamily="50" charset="-128"/>
              </a:rPr>
              <a:t>ハウス</a:t>
            </a:r>
            <a:endParaRPr kumimoji="1" lang="en-US" altLang="ja-JP" sz="12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6301799" y="2060848"/>
            <a:ext cx="1224136" cy="4320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陸前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高田</a:t>
            </a:r>
            <a:endParaRPr kumimoji="1" lang="ja-JP" altLang="en-US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7342837" y="3499282"/>
            <a:ext cx="1224136" cy="7539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大槌</a:t>
            </a:r>
            <a:endParaRPr kumimoji="1" lang="ja-JP" altLang="en-US" sz="2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7308304" y="5699499"/>
            <a:ext cx="1224136" cy="7538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大船渡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陸前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高田</a:t>
            </a:r>
          </a:p>
        </p:txBody>
      </p:sp>
      <p:sp>
        <p:nvSpPr>
          <p:cNvPr id="38" name="円/楕円 37"/>
          <p:cNvSpPr/>
          <p:nvPr/>
        </p:nvSpPr>
        <p:spPr>
          <a:xfrm>
            <a:off x="467544" y="3359088"/>
            <a:ext cx="1008112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</a:rPr>
              <a:t>ＹＣＤＬ</a:t>
            </a:r>
            <a:endParaRPr kumimoji="1" lang="en-US" altLang="ja-JP" sz="14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</a:rPr>
              <a:t>（ラボ）</a:t>
            </a:r>
            <a:endParaRPr kumimoji="1" lang="en-US" altLang="ja-JP" sz="14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619672" y="3768189"/>
            <a:ext cx="648072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1043608" y="3933056"/>
            <a:ext cx="1008112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</a:rPr>
              <a:t>ﾎﾞﾗﾝﾃｨｱｲﾝﾌｫ</a:t>
            </a:r>
            <a:endParaRPr kumimoji="1" lang="en-US" altLang="ja-JP" sz="14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H="1">
            <a:off x="4825635" y="3140968"/>
            <a:ext cx="936104" cy="1084312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4969651" y="4225280"/>
            <a:ext cx="2160240" cy="427856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8" idx="7"/>
            <a:endCxn id="31" idx="2"/>
          </p:cNvCxnSpPr>
          <p:nvPr/>
        </p:nvCxnSpPr>
        <p:spPr>
          <a:xfrm flipV="1">
            <a:off x="7658346" y="4253270"/>
            <a:ext cx="296559" cy="487847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テキスト ボックス 7183"/>
          <p:cNvSpPr txBox="1"/>
          <p:nvPr/>
        </p:nvSpPr>
        <p:spPr>
          <a:xfrm>
            <a:off x="2267745" y="589875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*</a:t>
            </a:r>
            <a:r>
              <a:rPr kumimoji="1"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遠野まごころネット連携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287354" y="625879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*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ＮＰＯ事業サポートセンター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9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0668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ホームページを作るつながり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18864" y="2213416"/>
            <a:ext cx="8229600" cy="432511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依頼　～紹介／クチコミ／その場の会話で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取材　～サイト要件、内容（写真と文章）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作る　～拙速で作り、希望・意見を反映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公開　～（検索でヒットする設定も）、紹介・拡散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 更新　～依頼者自身と代理更新で半々くらい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Picture 18" descr="http://h-imagine.jimdo.com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6" y="5484194"/>
            <a:ext cx="1261167" cy="9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ARLKAZU\AppData\Local\Microsoft\Windows\Temporary Internet Files\Content.IE5\MY3GCF4B\MP9004309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6" y="5733256"/>
            <a:ext cx="906199" cy="6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CARLKAZU\AppData\Local\Microsoft\Windows\Temporary Internet Files\Content.IE5\32KYEECA\MP90044231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81" y="5460673"/>
            <a:ext cx="420461" cy="5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ARLKAZU\AppData\Local\Microsoft\Windows\Temporary Internet Files\Content.IE5\MY3GCF4B\MP9004309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77" y="5360746"/>
            <a:ext cx="1154361" cy="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右矢印 9"/>
          <p:cNvSpPr/>
          <p:nvPr/>
        </p:nvSpPr>
        <p:spPr>
          <a:xfrm>
            <a:off x="3077526" y="5856170"/>
            <a:ext cx="432048" cy="24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5228477" y="5805732"/>
            <a:ext cx="576064" cy="257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4" descr="C:\Users\CARLKAZU\AppData\Local\Microsoft\Windows\Temporary Internet Files\Content.IE5\32KYEECA\MP90044231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3" y="5589240"/>
            <a:ext cx="564477" cy="7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右矢印 13"/>
          <p:cNvSpPr/>
          <p:nvPr/>
        </p:nvSpPr>
        <p:spPr>
          <a:xfrm>
            <a:off x="1489853" y="5877272"/>
            <a:ext cx="432048" cy="24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01" y="5441042"/>
            <a:ext cx="1212154" cy="914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右矢印 15"/>
          <p:cNvSpPr/>
          <p:nvPr/>
        </p:nvSpPr>
        <p:spPr>
          <a:xfrm rot="10800000">
            <a:off x="7322501" y="5763528"/>
            <a:ext cx="576064" cy="257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334250" y="4892694"/>
            <a:ext cx="1008112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依頼</a:t>
            </a:r>
            <a:endParaRPr lang="en-US" altLang="ja-JP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b="1" dirty="0">
                <a:latin typeface="HGP創英角ｺﾞｼｯｸUB" pitchFamily="50" charset="-128"/>
                <a:ea typeface="HGP創英角ｺﾞｼｯｸUB" pitchFamily="50" charset="-128"/>
              </a:rPr>
              <a:t>取材</a:t>
            </a:r>
            <a:endParaRPr kumimoji="1" lang="en-US" altLang="ja-JP" b="1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860238" y="5013176"/>
            <a:ext cx="789854" cy="72008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P創英角ｺﾞｼｯｸUB" pitchFamily="50" charset="-128"/>
                <a:ea typeface="HGP創英角ｺﾞｼｯｸUB" pitchFamily="50" charset="-128"/>
              </a:rPr>
              <a:t>作る</a:t>
            </a:r>
            <a:endParaRPr lang="en-US" altLang="ja-JP" b="1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946237" y="4869160"/>
            <a:ext cx="1008112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P創英角ｺﾞｼｯｸUB" pitchFamily="50" charset="-128"/>
                <a:ea typeface="HGP創英角ｺﾞｼｯｸUB" pitchFamily="50" charset="-128"/>
              </a:rPr>
              <a:t>公開</a:t>
            </a:r>
            <a:endParaRPr lang="en-US" altLang="ja-JP" b="1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7178485" y="4941168"/>
            <a:ext cx="792088" cy="72008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更新</a:t>
            </a:r>
            <a:endParaRPr lang="en-US" altLang="ja-JP" b="1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9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0668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誰を支援するか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商売（お店、旅館など）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樫ノ樹、花文、ホテル三陽、小川旅館、タカマス民宿、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h.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イマジン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商売（仮設住宅での加工食品、アクセサリーなど）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みらい南三陸、石巻シュクラン、結い産直、産直リプル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まちの情報発信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　ﾍﾞﾙｶﾞｰﾃﾞｨｱ鯨山、小鎚神社、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SNR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大船渡、大槌ファンクラブ、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NPO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活動の報告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NPO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なとわ、国道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45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号撮影班、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P@CT</a:t>
            </a:r>
            <a:r>
              <a:rPr lang="ja-JP" altLang="en-US" sz="1600" dirty="0" err="1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菜の花、ママハウス、シェアハウス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in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鎌倉</a:t>
            </a:r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関連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金太郎ハウス、ｉＫＳＶＮ、教育・こども支援、みちのく絆めぐり、相模原災害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VN,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瀬谷災害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VN</a:t>
            </a:r>
            <a:r>
              <a:rPr lang="ja-JP" altLang="en-US" sz="1400" dirty="0" err="1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sz="1400" dirty="0" err="1" smtClean="0">
                <a:latin typeface="HGP創英角ｺﾞｼｯｸUB" pitchFamily="50" charset="-128"/>
                <a:ea typeface="HGP創英角ｺﾞｼｯｸUB" pitchFamily="50" charset="-128"/>
              </a:rPr>
              <a:t>iKSVN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otel-sanyo.jp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4012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rai-minamisanriku.jimdo.com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mahouse.jimdo.com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1879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agokorohiroba-usuzawa.jimdo.com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1879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hukuran.jimdo.com/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40" y="126876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ksvn-kyouikushien.jimdo.com/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" y="1526892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u.jimdo.com/www19/o/s4a17b4a9cd9552a9/img/i44f66ffa66ab4325/1353715453/std/im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96" y="191343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kozuchi-shrine.jimdo.com/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" y="3381283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h-imagine.jimdo.com/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06" y="1933228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act311.org/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2" y="4844123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u.jimdo.com/www19/o/s4a17b4a9cd9552a9/img/i1dc4aa4a25216ac0/1356491937/std/ima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63" y="2670667"/>
            <a:ext cx="26098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u.jimdo.com/www19/o/s4a17b4a9cd9552a9/img/i4fa29b8a466dda00/1356440667/std/imag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60" y="3647674"/>
            <a:ext cx="26003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u.jimdo.com/www19/o/s4a17b4a9cd9552a9/img/i5ac1410aee1d5904/1356441567/std/imag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69" y="4387489"/>
            <a:ext cx="26098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u.jimdo.com/www19/o/s4a17b4a9cd9552a9/img/idb4d50b7cc4a7ec4/1356441071/std/imag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40" y="4862028"/>
            <a:ext cx="26003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1963242" y="2885727"/>
            <a:ext cx="4913014" cy="16953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ホームページがいっぱい。</a:t>
            </a:r>
            <a:endParaRPr kumimoji="1"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en-US" altLang="ja-JP" b="1" dirty="0"/>
              <a:t>http://homepage-otasuke.jimdo.com/</a:t>
            </a:r>
            <a:endParaRPr kumimoji="1" lang="ja-JP" altLang="en-US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6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0668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支援の範囲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作成から更新まで支援　（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赤矢印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樫ノ樹、花文、小川旅館、タカマス民宿、みらい南三陸、石巻シュクラン、小鎚神社、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NPO</a:t>
            </a:r>
            <a:r>
              <a:rPr lang="ja-JP" altLang="en-US" sz="1400" dirty="0" err="1" smtClean="0">
                <a:latin typeface="HGP創英角ｺﾞｼｯｸUB" pitchFamily="50" charset="-128"/>
                <a:ea typeface="HGP創英角ｺﾞｼｯｸUB" pitchFamily="50" charset="-128"/>
              </a:rPr>
              <a:t>なとわ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作成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時のみ支援　（青矢印　　　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ホテル三陽、ベルガーディア鯨山、国道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45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号撮影班、Ｐ＠ＣＴ、ママハウス、金太郎ハウス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作成講座、あとは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自作　　（青矢印　　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SNR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大船渡、シェアハウス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in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鎌倉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現地お助け隊の育成　→これからの課題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横浜（県サポ）講座、岩手産業振興相談センター？？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9728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" name="Picture 18" descr="http://h-imagine.jimdo.com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8"/>
            <a:ext cx="1681842" cy="12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LKAZU\AppData\Local\Microsoft\Windows\Temporary Internet Files\Content.IE5\MY3GCF4B\MP9004309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606504"/>
            <a:ext cx="1154361" cy="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LKAZU\AppData\Local\Microsoft\Windows\Temporary Internet Files\Content.IE5\32KYEECA\MP90044231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76" y="5602767"/>
            <a:ext cx="564477" cy="7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右矢印 9"/>
          <p:cNvSpPr/>
          <p:nvPr/>
        </p:nvSpPr>
        <p:spPr>
          <a:xfrm>
            <a:off x="6228184" y="6057032"/>
            <a:ext cx="432048" cy="2458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3" descr="C:\Users\CARLKAZU\AppData\Local\Microsoft\Windows\Temporary Internet Files\Content.IE5\MY3GCF4B\MP9004309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5339573"/>
            <a:ext cx="1154361" cy="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右矢印 11"/>
          <p:cNvSpPr/>
          <p:nvPr/>
        </p:nvSpPr>
        <p:spPr>
          <a:xfrm>
            <a:off x="3923928" y="5661248"/>
            <a:ext cx="432048" cy="24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076056" y="5602768"/>
            <a:ext cx="1584176" cy="304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5076056" y="6063491"/>
            <a:ext cx="432048" cy="2458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5868144" y="2420888"/>
            <a:ext cx="432048" cy="2458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4932040" y="3327187"/>
            <a:ext cx="432048" cy="24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6084168" y="4047267"/>
            <a:ext cx="432048" cy="24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3113</TotalTime>
  <Words>1035</Words>
  <Application>Microsoft Office PowerPoint</Application>
  <PresentationFormat>画面に合わせる (4:3)</PresentationFormat>
  <Paragraphs>321</Paragraphs>
  <Slides>34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アーバン</vt:lpstr>
      <vt:lpstr>＜災害ボランティア実務者養成講座＞ 情報活用モデル研究～ 311から学ぶ　　（後編）</vt:lpstr>
      <vt:lpstr>ホームページ作成支援</vt:lpstr>
      <vt:lpstr>ホームページは難しい！神話の崩壊</vt:lpstr>
      <vt:lpstr>ホームページお助け隊の実績</vt:lpstr>
      <vt:lpstr>支援の背景は偶然の流れ</vt:lpstr>
      <vt:lpstr>ホームページを作るつながり</vt:lpstr>
      <vt:lpstr>誰を支援するか</vt:lpstr>
      <vt:lpstr>PowerPoint プレゼンテーション</vt:lpstr>
      <vt:lpstr>支援の範囲</vt:lpstr>
      <vt:lpstr>ホームページの構成は概ね同じ</vt:lpstr>
      <vt:lpstr>商売：金太郎ハウスに支援依頼</vt:lpstr>
      <vt:lpstr>仮設団地：ワカメ加工で元気と資金</vt:lpstr>
      <vt:lpstr>仮設団地：アクセサリ作成、ママの活動</vt:lpstr>
      <vt:lpstr>商売：被災地域のお店の絆</vt:lpstr>
      <vt:lpstr>商売：3度目の正直</vt:lpstr>
      <vt:lpstr>商売：再開後に売り上げ停滞</vt:lpstr>
      <vt:lpstr>観光：ブログでイベント告知と報告</vt:lpstr>
      <vt:lpstr>観光：シニアが頑張る</vt:lpstr>
      <vt:lpstr>ＮＰＯ：活動報告と広報</vt:lpstr>
      <vt:lpstr>KSVN：ボランティアステーション広報</vt:lpstr>
      <vt:lpstr>災害ＶＮ：活動報告のリニューアルに成功</vt:lpstr>
      <vt:lpstr>地域：デジタル公民館</vt:lpstr>
      <vt:lpstr>地域：つながり</vt:lpstr>
      <vt:lpstr>地域：つながり</vt:lpstr>
      <vt:lpstr>課題</vt:lpstr>
      <vt:lpstr>情報活動のマイ道具</vt:lpstr>
      <vt:lpstr>効果的な情報発信</vt:lpstr>
      <vt:lpstr>拡げる</vt:lpstr>
      <vt:lpstr>FBグループ～JIMDOお助けQ&amp;A</vt:lpstr>
      <vt:lpstr>繋がるということ</vt:lpstr>
      <vt:lpstr>神奈川の防災・減災にどう役立つのか</vt:lpstr>
      <vt:lpstr>広域支援・後方支援のこれから</vt:lpstr>
      <vt:lpstr>ボランティア活動で気遣うこと</vt:lpstr>
      <vt:lpstr>おわり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＜新しい公共＞ 情報活用モデル研究～ホームページお助け隊</dc:title>
  <dc:creator>CARLKAZU</dc:creator>
  <cp:lastModifiedBy>CARLKAZU</cp:lastModifiedBy>
  <cp:revision>204</cp:revision>
  <dcterms:created xsi:type="dcterms:W3CDTF">2013-01-06T23:22:40Z</dcterms:created>
  <dcterms:modified xsi:type="dcterms:W3CDTF">2013-05-26T08:24:54Z</dcterms:modified>
</cp:coreProperties>
</file>